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1" r:id="rId2"/>
    <p:sldId id="294" r:id="rId3"/>
    <p:sldId id="286" r:id="rId4"/>
    <p:sldId id="280" r:id="rId5"/>
    <p:sldId id="278" r:id="rId6"/>
    <p:sldId id="281" r:id="rId7"/>
    <p:sldId id="287" r:id="rId8"/>
    <p:sldId id="282" r:id="rId9"/>
    <p:sldId id="279" r:id="rId10"/>
    <p:sldId id="283" r:id="rId11"/>
    <p:sldId id="284" r:id="rId12"/>
    <p:sldId id="285" r:id="rId13"/>
    <p:sldId id="288" r:id="rId14"/>
    <p:sldId id="289" r:id="rId15"/>
    <p:sldId id="258" r:id="rId16"/>
    <p:sldId id="257" r:id="rId17"/>
    <p:sldId id="259" r:id="rId18"/>
    <p:sldId id="260" r:id="rId19"/>
    <p:sldId id="261" r:id="rId20"/>
    <p:sldId id="262" r:id="rId21"/>
    <p:sldId id="263" r:id="rId22"/>
    <p:sldId id="264" r:id="rId23"/>
    <p:sldId id="265" r:id="rId24"/>
    <p:sldId id="273" r:id="rId25"/>
    <p:sldId id="274" r:id="rId26"/>
    <p:sldId id="275" r:id="rId27"/>
    <p:sldId id="272" r:id="rId28"/>
    <p:sldId id="276" r:id="rId29"/>
    <p:sldId id="277" r:id="rId30"/>
    <p:sldId id="290" r:id="rId31"/>
    <p:sldId id="292" r:id="rId32"/>
    <p:sldId id="293" r:id="rId33"/>
    <p:sldId id="295" r:id="rId34"/>
    <p:sldId id="296"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5" d="100"/>
          <a:sy n="75" d="100"/>
        </p:scale>
        <p:origin x="-53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2D5B6-12B0-4D83-A6FD-B8790C84C442}" type="datetimeFigureOut">
              <a:rPr lang="el-GR" smtClean="0"/>
              <a:pPr/>
              <a:t>27/3/2015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B0A3B-D63F-4456-B4B5-70F2B2CE02F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2BB0A3B-D63F-4456-B4B5-70F2B2CE02F7}" type="slidenum">
              <a:rPr lang="el-GR" smtClean="0"/>
              <a:pPr/>
              <a:t>32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FC71382-5EE2-4EF1-B83C-A62358296634}" type="datetimeFigureOut">
              <a:rPr lang="el-GR" smtClean="0"/>
              <a:pPr/>
              <a:t>27/3/2015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EB47C7-36D3-4ACE-893E-3898799B73C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FC71382-5EE2-4EF1-B83C-A62358296634}" type="datetimeFigureOut">
              <a:rPr lang="el-GR" smtClean="0"/>
              <a:pPr/>
              <a:t>27/3/2015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EB47C7-36D3-4ACE-893E-3898799B73C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FC71382-5EE2-4EF1-B83C-A62358296634}" type="datetimeFigureOut">
              <a:rPr lang="el-GR" smtClean="0"/>
              <a:pPr/>
              <a:t>27/3/2015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EB47C7-36D3-4ACE-893E-3898799B73C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FC71382-5EE2-4EF1-B83C-A62358296634}" type="datetimeFigureOut">
              <a:rPr lang="el-GR" smtClean="0"/>
              <a:pPr/>
              <a:t>27/3/2015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EB47C7-36D3-4ACE-893E-3898799B73C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FC71382-5EE2-4EF1-B83C-A62358296634}" type="datetimeFigureOut">
              <a:rPr lang="el-GR" smtClean="0"/>
              <a:pPr/>
              <a:t>27/3/2015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EB47C7-36D3-4ACE-893E-3898799B73C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FC71382-5EE2-4EF1-B83C-A62358296634}" type="datetimeFigureOut">
              <a:rPr lang="el-GR" smtClean="0"/>
              <a:pPr/>
              <a:t>27/3/2015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5EB47C7-36D3-4ACE-893E-3898799B73C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FC71382-5EE2-4EF1-B83C-A62358296634}" type="datetimeFigureOut">
              <a:rPr lang="el-GR" smtClean="0"/>
              <a:pPr/>
              <a:t>27/3/2015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5EB47C7-36D3-4ACE-893E-3898799B73C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FC71382-5EE2-4EF1-B83C-A62358296634}" type="datetimeFigureOut">
              <a:rPr lang="el-GR" smtClean="0"/>
              <a:pPr/>
              <a:t>27/3/2015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5EB47C7-36D3-4ACE-893E-3898799B73C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FC71382-5EE2-4EF1-B83C-A62358296634}" type="datetimeFigureOut">
              <a:rPr lang="el-GR" smtClean="0"/>
              <a:pPr/>
              <a:t>27/3/2015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5EB47C7-36D3-4ACE-893E-3898799B73C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FC71382-5EE2-4EF1-B83C-A62358296634}" type="datetimeFigureOut">
              <a:rPr lang="el-GR" smtClean="0"/>
              <a:pPr/>
              <a:t>27/3/2015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5EB47C7-36D3-4ACE-893E-3898799B73C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FC71382-5EE2-4EF1-B83C-A62358296634}" type="datetimeFigureOut">
              <a:rPr lang="el-GR" smtClean="0"/>
              <a:pPr/>
              <a:t>27/3/2015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5EB47C7-36D3-4ACE-893E-3898799B73C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71382-5EE2-4EF1-B83C-A62358296634}" type="datetimeFigureOut">
              <a:rPr lang="el-GR" smtClean="0"/>
              <a:pPr/>
              <a:t>27/3/2015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B47C7-36D3-4ACE-893E-3898799B73C4}"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4" name="3 - Εικόνα" descr="1790_book.jpg"/>
          <p:cNvPicPr>
            <a:picLocks noChangeAspect="1"/>
          </p:cNvPicPr>
          <p:nvPr/>
        </p:nvPicPr>
        <p:blipFill>
          <a:blip r:embed="rId2" cstate="print">
            <a:duotone>
              <a:prstClr val="black"/>
              <a:schemeClr val="accent1">
                <a:tint val="45000"/>
                <a:satMod val="400000"/>
              </a:schemeClr>
            </a:duotone>
          </a:blip>
          <a:stretch>
            <a:fillRect/>
          </a:stretch>
        </p:blipFill>
        <p:spPr>
          <a:xfrm>
            <a:off x="0" y="0"/>
            <a:ext cx="9144000" cy="6838122"/>
          </a:xfrm>
          <a:prstGeom prst="rect">
            <a:avLst/>
          </a:prstGeom>
        </p:spPr>
      </p:pic>
      <p:sp>
        <p:nvSpPr>
          <p:cNvPr id="2" name="1 - Τίτλος"/>
          <p:cNvSpPr>
            <a:spLocks noGrp="1"/>
          </p:cNvSpPr>
          <p:nvPr>
            <p:ph type="title"/>
          </p:nvPr>
        </p:nvSpPr>
        <p:spPr>
          <a:xfrm>
            <a:off x="539552" y="620688"/>
            <a:ext cx="8229600" cy="1143000"/>
          </a:xfrm>
        </p:spPr>
        <p:txBody>
          <a:bodyPr>
            <a:noAutofit/>
          </a:bodyPr>
          <a:lstStyle/>
          <a:p>
            <a:r>
              <a:rPr lang="el-GR" sz="3600" b="1" dirty="0" smtClean="0">
                <a:latin typeface="Arial Black" pitchFamily="34" charset="0"/>
              </a:rPr>
              <a:t>1</a:t>
            </a:r>
            <a:r>
              <a:rPr lang="el-GR" sz="3600" b="1" baseline="30000" dirty="0" smtClean="0">
                <a:latin typeface="Arial Black" pitchFamily="34" charset="0"/>
              </a:rPr>
              <a:t>ο</a:t>
            </a:r>
            <a:r>
              <a:rPr lang="el-GR" sz="3600" b="1" dirty="0" smtClean="0">
                <a:latin typeface="Arial Black" pitchFamily="34" charset="0"/>
              </a:rPr>
              <a:t>  ΓΥΜΝΑΣΙΟ ΛΑΡΙΣΑΣ</a:t>
            </a:r>
            <a:br>
              <a:rPr lang="el-GR" sz="3600" b="1" dirty="0" smtClean="0">
                <a:latin typeface="Arial Black" pitchFamily="34" charset="0"/>
              </a:rPr>
            </a:br>
            <a:r>
              <a:rPr lang="el-GR" sz="3600" b="1" dirty="0" smtClean="0">
                <a:latin typeface="Arial Black" pitchFamily="34" charset="0"/>
              </a:rPr>
              <a:t>ΠΟΛΙΤΙΣΤΙΚΟ ΠΡΟΓΡΑΜΜΑ 2014 -15</a:t>
            </a:r>
            <a:endParaRPr lang="el-GR" sz="3600" b="1" dirty="0">
              <a:latin typeface="Arial Black" pitchFamily="34" charset="0"/>
            </a:endParaRPr>
          </a:p>
        </p:txBody>
      </p:sp>
      <p:sp>
        <p:nvSpPr>
          <p:cNvPr id="3" name="2 - Θέση περιεχομένου"/>
          <p:cNvSpPr>
            <a:spLocks noGrp="1"/>
          </p:cNvSpPr>
          <p:nvPr>
            <p:ph idx="1"/>
          </p:nvPr>
        </p:nvSpPr>
        <p:spPr>
          <a:xfrm>
            <a:off x="251520" y="1916832"/>
            <a:ext cx="8445624" cy="4464496"/>
          </a:xfrm>
          <a:noFill/>
        </p:spPr>
        <p:txBody>
          <a:bodyPr>
            <a:normAutofit fontScale="85000" lnSpcReduction="20000"/>
          </a:bodyPr>
          <a:lstStyle/>
          <a:p>
            <a:pPr>
              <a:buNone/>
            </a:pPr>
            <a:endParaRPr lang="el-GR" dirty="0"/>
          </a:p>
          <a:p>
            <a:pPr>
              <a:buNone/>
            </a:pPr>
            <a:endParaRPr lang="el-GR" dirty="0" smtClean="0"/>
          </a:p>
          <a:p>
            <a:pPr algn="ctr">
              <a:buNone/>
            </a:pPr>
            <a:r>
              <a:rPr lang="el-GR" sz="3600" b="1" dirty="0" smtClean="0">
                <a:latin typeface="Arial Black" pitchFamily="34" charset="0"/>
              </a:rPr>
              <a:t>ΤΑΞΙΔΙ ΣΤΗΝ ΧΩΡΑ ΤΟΥ ΒΙΒΛΙΟΥ</a:t>
            </a:r>
          </a:p>
          <a:p>
            <a:pPr algn="ctr">
              <a:buNone/>
            </a:pPr>
            <a:endParaRPr lang="el-GR" sz="3600" b="1" dirty="0">
              <a:latin typeface="Arial Black" pitchFamily="34" charset="0"/>
            </a:endParaRPr>
          </a:p>
          <a:p>
            <a:pPr>
              <a:buNone/>
            </a:pPr>
            <a:endParaRPr lang="el-GR" sz="2000" b="1" dirty="0" smtClean="0">
              <a:latin typeface="Arial Black" pitchFamily="34" charset="0"/>
            </a:endParaRPr>
          </a:p>
          <a:p>
            <a:pPr>
              <a:buNone/>
            </a:pPr>
            <a:endParaRPr lang="el-GR" sz="2000" b="1" dirty="0" smtClean="0">
              <a:latin typeface="Arial Black" pitchFamily="34" charset="0"/>
            </a:endParaRPr>
          </a:p>
          <a:p>
            <a:pPr>
              <a:buNone/>
            </a:pPr>
            <a:endParaRPr lang="el-GR" sz="2000" b="1" dirty="0" smtClean="0">
              <a:latin typeface="Arial Black" pitchFamily="34" charset="0"/>
            </a:endParaRPr>
          </a:p>
          <a:p>
            <a:pPr>
              <a:buNone/>
            </a:pPr>
            <a:endParaRPr lang="el-GR" sz="2000" b="1" dirty="0" smtClean="0">
              <a:latin typeface="Arial Black" pitchFamily="34" charset="0"/>
            </a:endParaRPr>
          </a:p>
          <a:p>
            <a:pPr>
              <a:buNone/>
            </a:pPr>
            <a:r>
              <a:rPr lang="el-GR" sz="2000" b="1" dirty="0" smtClean="0">
                <a:latin typeface="Arial Black" pitchFamily="34" charset="0"/>
              </a:rPr>
              <a:t>  </a:t>
            </a:r>
          </a:p>
          <a:p>
            <a:pPr>
              <a:buNone/>
            </a:pPr>
            <a:r>
              <a:rPr lang="el-GR" sz="2000" b="1" dirty="0" smtClean="0">
                <a:latin typeface="Arial Black" pitchFamily="34" charset="0"/>
              </a:rPr>
              <a:t> ΥΠΕΥΘΥΝΟΙ ΚΑΘΗΓΗΤΕΣ: </a:t>
            </a:r>
          </a:p>
          <a:p>
            <a:pPr>
              <a:buNone/>
            </a:pPr>
            <a:endParaRPr lang="el-GR" sz="2000" b="1" dirty="0" smtClean="0">
              <a:latin typeface="Arial Black" pitchFamily="34" charset="0"/>
            </a:endParaRPr>
          </a:p>
          <a:p>
            <a:pPr>
              <a:buNone/>
            </a:pPr>
            <a:r>
              <a:rPr lang="el-GR" sz="2000" b="1" dirty="0" smtClean="0">
                <a:latin typeface="Arial Black" pitchFamily="34" charset="0"/>
              </a:rPr>
              <a:t>  ΖΗΣΟΠΟΥΛΟΥ ΒΑΡΒΑΡΑ</a:t>
            </a:r>
          </a:p>
          <a:p>
            <a:pPr>
              <a:buNone/>
            </a:pPr>
            <a:r>
              <a:rPr lang="el-GR" sz="2000" b="1" dirty="0" smtClean="0">
                <a:latin typeface="Arial Black" pitchFamily="34" charset="0"/>
              </a:rPr>
              <a:t>  ΜΩΥΣΗΣ ΣΑΛΤΙΕΛ</a:t>
            </a:r>
          </a:p>
          <a:p>
            <a:pPr>
              <a:buNone/>
            </a:pPr>
            <a:r>
              <a:rPr lang="el-GR" sz="2000" b="1" dirty="0" smtClean="0">
                <a:latin typeface="Arial Black" pitchFamily="34" charset="0"/>
              </a:rPr>
              <a:t>  ΞΩΦΙΛΗ ΧΡΙΣΤΙΝΑ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b="1" dirty="0" smtClean="0">
                <a:latin typeface="Arial Black" pitchFamily="34" charset="0"/>
              </a:rPr>
              <a:t>13ος αι. - Τα Γαλλικά εικονογραφημένα χειρόγραφα επιβάλλουν το Γοτθικό ύφος σε όλο το Δυτικό κόσμο. Ιδιαίτερο ενδιαφέρον για τις αρχιτεκτονικές φόρμες, τα έντονα χρώματα</a:t>
            </a:r>
            <a:r>
              <a:rPr lang="el-GR" sz="2200" b="1" dirty="0" smtClean="0"/>
              <a:t>.</a:t>
            </a:r>
            <a:endParaRPr lang="el-GR" dirty="0"/>
          </a:p>
        </p:txBody>
      </p:sp>
      <p:pic>
        <p:nvPicPr>
          <p:cNvPr id="5" name="4 - Θέση περιεχομένου" descr="12th Cent. Illuminated Manuscript of Luke.jpg"/>
          <p:cNvPicPr>
            <a:picLocks noGrp="1" noChangeAspect="1"/>
          </p:cNvPicPr>
          <p:nvPr>
            <p:ph sz="half" idx="1"/>
          </p:nvPr>
        </p:nvPicPr>
        <p:blipFill>
          <a:blip r:embed="rId2" cstate="print"/>
          <a:stretch>
            <a:fillRect/>
          </a:stretch>
        </p:blipFill>
        <p:spPr>
          <a:xfrm>
            <a:off x="467544" y="1772816"/>
            <a:ext cx="3672407" cy="4392487"/>
          </a:xfrm>
        </p:spPr>
      </p:pic>
      <p:pic>
        <p:nvPicPr>
          <p:cNvPr id="6" name="5 - Θέση περιεχομένου" descr="stmarkgospel.jpg"/>
          <p:cNvPicPr>
            <a:picLocks noGrp="1" noChangeAspect="1"/>
          </p:cNvPicPr>
          <p:nvPr>
            <p:ph sz="half" idx="2"/>
          </p:nvPr>
        </p:nvPicPr>
        <p:blipFill>
          <a:blip r:embed="rId3" cstate="print"/>
          <a:stretch>
            <a:fillRect/>
          </a:stretch>
        </p:blipFill>
        <p:spPr>
          <a:xfrm>
            <a:off x="5310187" y="1958181"/>
            <a:ext cx="2714625" cy="3810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417638"/>
          </a:xfrm>
        </p:spPr>
        <p:txBody>
          <a:bodyPr>
            <a:normAutofit/>
          </a:bodyPr>
          <a:lstStyle/>
          <a:p>
            <a:r>
              <a:rPr lang="el-GR" sz="2000" b="1" dirty="0" smtClean="0">
                <a:latin typeface="Arial Black" pitchFamily="34" charset="0"/>
              </a:rPr>
              <a:t>15ος αι. - Η Ιταλική καλλιγραφία αναπτύσσεται με τη διάδοση των ουμανιστικών βιβλίων και με την υποστήριξη των ισχυρών οικογενειών των </a:t>
            </a:r>
            <a:r>
              <a:rPr lang="el-GR" sz="2000" b="1" dirty="0" err="1" smtClean="0">
                <a:latin typeface="Arial Black" pitchFamily="34" charset="0"/>
              </a:rPr>
              <a:t>Σφόρτσα</a:t>
            </a:r>
            <a:r>
              <a:rPr lang="el-GR" sz="2000" b="1" dirty="0" smtClean="0">
                <a:latin typeface="Arial Black" pitchFamily="34" charset="0"/>
              </a:rPr>
              <a:t> (στο Μιλάνο) και των Μεδίκων (στη Βενετία).</a:t>
            </a:r>
            <a:endParaRPr lang="el-GR" sz="2000" b="1" dirty="0">
              <a:latin typeface="Arial Black" pitchFamily="34" charset="0"/>
            </a:endParaRPr>
          </a:p>
        </p:txBody>
      </p:sp>
      <p:pic>
        <p:nvPicPr>
          <p:cNvPr id="5" name="4 - Θέση περιεχομένου" descr="charles vi talking to pierre salmon 1412.jpg"/>
          <p:cNvPicPr>
            <a:picLocks noGrp="1" noChangeAspect="1"/>
          </p:cNvPicPr>
          <p:nvPr>
            <p:ph sz="half" idx="1"/>
          </p:nvPr>
        </p:nvPicPr>
        <p:blipFill>
          <a:blip r:embed="rId2" cstate="print"/>
          <a:stretch>
            <a:fillRect/>
          </a:stretch>
        </p:blipFill>
        <p:spPr>
          <a:xfrm>
            <a:off x="539552" y="1556792"/>
            <a:ext cx="3384376" cy="4896544"/>
          </a:xfrm>
        </p:spPr>
      </p:pic>
      <p:pic>
        <p:nvPicPr>
          <p:cNvPr id="6" name="5 - Θέση περιεχομένου" descr="codex heroica philostratus 1487-90.jpg"/>
          <p:cNvPicPr>
            <a:picLocks noGrp="1" noChangeAspect="1"/>
          </p:cNvPicPr>
          <p:nvPr>
            <p:ph sz="half" idx="2"/>
          </p:nvPr>
        </p:nvPicPr>
        <p:blipFill>
          <a:blip r:embed="rId3" cstate="print"/>
          <a:stretch>
            <a:fillRect/>
          </a:stretch>
        </p:blipFill>
        <p:spPr>
          <a:xfrm>
            <a:off x="5357812" y="1958181"/>
            <a:ext cx="2619375" cy="3810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844824"/>
          </a:xfrm>
        </p:spPr>
        <p:txBody>
          <a:bodyPr>
            <a:noAutofit/>
          </a:bodyPr>
          <a:lstStyle/>
          <a:p>
            <a:r>
              <a:rPr lang="el-GR" sz="2000" b="1" dirty="0" smtClean="0"/>
              <a:t>16ος αι. - Διάδοση του έντυπου βιβλίου. Η παραγωγή χειρογράφων και η τέχνη της καλλιγραφίας παρακμάζουν.. Τα </a:t>
            </a:r>
            <a:r>
              <a:rPr lang="el-GR" sz="2000" b="1" dirty="0" err="1" smtClean="0"/>
              <a:t>καλλιγραφήματα</a:t>
            </a:r>
            <a:r>
              <a:rPr lang="el-GR" sz="2000" b="1" dirty="0" smtClean="0"/>
              <a:t> των βιβλίων παραχωρούν σταδιακά τη θέση τους στη ζωγραφική σε καβαλέτο.</a:t>
            </a:r>
            <a:endParaRPr lang="el-GR" sz="2000" b="1" dirty="0"/>
          </a:p>
        </p:txBody>
      </p:sp>
      <p:pic>
        <p:nvPicPr>
          <p:cNvPr id="5" name="4 - Θέση περιεχομένου" descr="medici.jpg"/>
          <p:cNvPicPr>
            <a:picLocks noGrp="1" noChangeAspect="1"/>
          </p:cNvPicPr>
          <p:nvPr>
            <p:ph sz="half" idx="1"/>
          </p:nvPr>
        </p:nvPicPr>
        <p:blipFill>
          <a:blip r:embed="rId2" cstate="print"/>
          <a:stretch>
            <a:fillRect/>
          </a:stretch>
        </p:blipFill>
        <p:spPr>
          <a:xfrm>
            <a:off x="611560" y="2204864"/>
            <a:ext cx="3384375" cy="4392488"/>
          </a:xfrm>
        </p:spPr>
      </p:pic>
      <p:pic>
        <p:nvPicPr>
          <p:cNvPr id="6" name="5 - Θέση περιεχομένου" descr="sfortza book of prayers 1527-28.jpg"/>
          <p:cNvPicPr>
            <a:picLocks noGrp="1" noChangeAspect="1"/>
          </p:cNvPicPr>
          <p:nvPr>
            <p:ph sz="half" idx="2"/>
          </p:nvPr>
        </p:nvPicPr>
        <p:blipFill>
          <a:blip r:embed="rId3" cstate="print"/>
          <a:stretch>
            <a:fillRect/>
          </a:stretch>
        </p:blipFill>
        <p:spPr>
          <a:xfrm>
            <a:off x="5276850" y="1958181"/>
            <a:ext cx="2781300" cy="3810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κκκκκκκκκκκκκκκκκκκκκκκκκκκκκκκκ.jpg"/>
          <p:cNvPicPr>
            <a:picLocks noChangeAspect="1"/>
          </p:cNvPicPr>
          <p:nvPr/>
        </p:nvPicPr>
        <p:blipFill>
          <a:blip r:embed="rId2" cstate="print">
            <a:duotone>
              <a:prstClr val="black"/>
              <a:schemeClr val="accent1">
                <a:tint val="45000"/>
                <a:satMod val="400000"/>
              </a:schemeClr>
            </a:duotone>
            <a:lum bright="-32000" contrast="55000"/>
          </a:blip>
          <a:stretch>
            <a:fillRect/>
          </a:stretch>
        </p:blipFill>
        <p:spPr>
          <a:xfrm>
            <a:off x="1" y="0"/>
            <a:ext cx="9144000" cy="6858000"/>
          </a:xfrm>
          <a:prstGeom prst="rect">
            <a:avLst/>
          </a:prstGeom>
        </p:spPr>
      </p:pic>
      <p:sp>
        <p:nvSpPr>
          <p:cNvPr id="2" name="1 - Τίτλος"/>
          <p:cNvSpPr>
            <a:spLocks noGrp="1"/>
          </p:cNvSpPr>
          <p:nvPr>
            <p:ph type="title"/>
          </p:nvPr>
        </p:nvSpPr>
        <p:spPr/>
        <p:txBody>
          <a:bodyPr>
            <a:normAutofit/>
          </a:bodyPr>
          <a:lstStyle/>
          <a:p>
            <a:r>
              <a:rPr lang="el-GR" sz="3600" b="1" u="sng" dirty="0" smtClean="0">
                <a:latin typeface="Arial Black" pitchFamily="34" charset="0"/>
              </a:rPr>
              <a:t>Σύγχρονη    εποχή</a:t>
            </a:r>
            <a:endParaRPr lang="el-GR" sz="3600" b="1" dirty="0">
              <a:latin typeface="Arial Black" pitchFamily="34" charset="0"/>
            </a:endParaRPr>
          </a:p>
        </p:txBody>
      </p:sp>
      <p:sp>
        <p:nvSpPr>
          <p:cNvPr id="3" name="2 - Θέση περιεχομένου"/>
          <p:cNvSpPr>
            <a:spLocks noGrp="1"/>
          </p:cNvSpPr>
          <p:nvPr>
            <p:ph idx="1"/>
          </p:nvPr>
        </p:nvSpPr>
        <p:spPr>
          <a:xfrm>
            <a:off x="457200" y="1268760"/>
            <a:ext cx="8229600" cy="5256584"/>
          </a:xfrm>
        </p:spPr>
        <p:txBody>
          <a:bodyPr>
            <a:normAutofit fontScale="55000" lnSpcReduction="20000"/>
          </a:bodyPr>
          <a:lstStyle/>
          <a:p>
            <a:pPr>
              <a:buNone/>
            </a:pPr>
            <a:r>
              <a:rPr lang="el-GR" dirty="0" smtClean="0">
                <a:latin typeface="Arial Black" pitchFamily="34" charset="0"/>
              </a:rPr>
              <a:t>      </a:t>
            </a:r>
            <a:r>
              <a:rPr lang="el-GR" sz="3400" dirty="0" smtClean="0">
                <a:latin typeface="Arial Black" pitchFamily="34" charset="0"/>
              </a:rPr>
              <a:t>Στον 20</a:t>
            </a:r>
            <a:r>
              <a:rPr lang="el-GR" sz="3400" baseline="30000" dirty="0" smtClean="0">
                <a:latin typeface="Arial Black" pitchFamily="34" charset="0"/>
              </a:rPr>
              <a:t>ο</a:t>
            </a:r>
            <a:r>
              <a:rPr lang="el-GR" sz="3400" dirty="0" smtClean="0">
                <a:latin typeface="Arial Black" pitchFamily="34" charset="0"/>
              </a:rPr>
              <a:t>  αιώνα εφευρέσεις όπως το ραδιόφωνο, η τηλεόραση, ο κινηματογράφος και τέλος η </a:t>
            </a:r>
            <a:r>
              <a:rPr lang="el-GR" sz="3400" i="1" u="sng" dirty="0" smtClean="0">
                <a:latin typeface="Arial Black" pitchFamily="34" charset="0"/>
              </a:rPr>
              <a:t>¨επανάσταση της Πληροφορικής" </a:t>
            </a:r>
            <a:r>
              <a:rPr lang="el-GR" sz="3400" dirty="0" smtClean="0">
                <a:latin typeface="Arial Black" pitchFamily="34" charset="0"/>
              </a:rPr>
              <a:t>με τους προσωπικούς υπολογιστές και τις συσκευές CD-ROM απείλησαν το βιβλίο σαν μέσο επικοινωνίας και διάδοσης ιδεών. </a:t>
            </a:r>
          </a:p>
          <a:p>
            <a:pPr>
              <a:buNone/>
            </a:pPr>
            <a:r>
              <a:rPr lang="el-GR" sz="3400" dirty="0" smtClean="0">
                <a:latin typeface="Arial Black" pitchFamily="34" charset="0"/>
              </a:rPr>
              <a:t>    Παρά τις προβλέψεις για το «τέλος του χαρτιού» ,το βιβλίο όχι μόνο επέζησε ,αλλά γνώρισε ακόμα μεγαλύτερη διάδοση και απήχηση στο κοινό.</a:t>
            </a:r>
          </a:p>
          <a:p>
            <a:pPr>
              <a:buNone/>
            </a:pPr>
            <a:r>
              <a:rPr lang="el-GR" sz="3400" dirty="0" smtClean="0">
                <a:latin typeface="Arial Black" pitchFamily="34" charset="0"/>
              </a:rPr>
              <a:t>    Ίσως οι λόγοι να είναι πιο πολύ πρακτικοί , παρά συναισθηματικοί .</a:t>
            </a:r>
          </a:p>
          <a:p>
            <a:pPr>
              <a:buNone/>
            </a:pPr>
            <a:endParaRPr lang="el-GR" sz="3400" dirty="0" smtClean="0">
              <a:latin typeface="Arial Black" pitchFamily="34" charset="0"/>
            </a:endParaRPr>
          </a:p>
          <a:p>
            <a:pPr>
              <a:buNone/>
            </a:pPr>
            <a:r>
              <a:rPr lang="el-GR" sz="3400" dirty="0" smtClean="0">
                <a:latin typeface="Arial Black" pitchFamily="34" charset="0"/>
              </a:rPr>
              <a:t>    Ένα βιβλίο είναι βολικό ,το παίρνεις μαζί σου </a:t>
            </a:r>
            <a:r>
              <a:rPr lang="el-GR" sz="3400" dirty="0" err="1" smtClean="0">
                <a:latin typeface="Arial Black" pitchFamily="34" charset="0"/>
              </a:rPr>
              <a:t>όπουδήποτε</a:t>
            </a:r>
            <a:r>
              <a:rPr lang="el-GR" sz="3400" dirty="0" smtClean="0">
                <a:latin typeface="Arial Black" pitchFamily="34" charset="0"/>
              </a:rPr>
              <a:t>.</a:t>
            </a:r>
          </a:p>
          <a:p>
            <a:pPr>
              <a:buNone/>
            </a:pPr>
            <a:endParaRPr lang="el-GR" sz="3400" dirty="0" smtClean="0">
              <a:latin typeface="Arial Black" pitchFamily="34" charset="0"/>
            </a:endParaRPr>
          </a:p>
          <a:p>
            <a:pPr>
              <a:buNone/>
            </a:pPr>
            <a:r>
              <a:rPr lang="el-GR" sz="3400" dirty="0" smtClean="0">
                <a:latin typeface="Arial Black" pitchFamily="34" charset="0"/>
              </a:rPr>
              <a:t>    Δεν χρειάζεται ιδιαίτερη φροντίδα και προσοχή .</a:t>
            </a:r>
          </a:p>
          <a:p>
            <a:pPr>
              <a:buNone/>
            </a:pPr>
            <a:r>
              <a:rPr lang="el-GR" sz="3400" dirty="0" smtClean="0">
                <a:latin typeface="Arial Black" pitchFamily="34" charset="0"/>
              </a:rPr>
              <a:t>    Μπορεί να διαβαστεί σε  ύπτια ή καθιστή στάση.</a:t>
            </a:r>
          </a:p>
          <a:p>
            <a:pPr>
              <a:buNone/>
            </a:pPr>
            <a:endParaRPr lang="el-GR" sz="3400" dirty="0" smtClean="0">
              <a:latin typeface="Arial Black" pitchFamily="34" charset="0"/>
            </a:endParaRPr>
          </a:p>
          <a:p>
            <a:pPr>
              <a:buNone/>
            </a:pPr>
            <a:r>
              <a:rPr lang="el-GR" sz="3400" dirty="0" smtClean="0">
                <a:latin typeface="Arial Black" pitchFamily="34" charset="0"/>
              </a:rPr>
              <a:t>    Δεν </a:t>
            </a:r>
            <a:r>
              <a:rPr lang="el-GR" sz="3400" dirty="0" err="1" smtClean="0">
                <a:latin typeface="Arial Black" pitchFamily="34" charset="0"/>
              </a:rPr>
              <a:t>ξεφορτίζει</a:t>
            </a:r>
            <a:r>
              <a:rPr lang="el-GR" sz="3400" dirty="0" smtClean="0">
                <a:latin typeface="Arial Black" pitchFamily="34" charset="0"/>
              </a:rPr>
              <a:t>,  δεν "κολλάει" κάθε τόσο ζητώντας επανεκκίνηση,  δεν απειλείται από ιούς και τέλος δεν χρειάζεται κάθε πέντε μήνες αναβάθμιση ώστε να μπορεί να αναγνωστεί!!</a:t>
            </a:r>
            <a:endParaRPr lang="el-GR" sz="3400" dirty="0">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μμμμμμμμμμμμμμμμμμμμμμμμ.jpg"/>
          <p:cNvPicPr>
            <a:picLocks noChangeAspect="1"/>
          </p:cNvPicPr>
          <p:nvPr/>
        </p:nvPicPr>
        <p:blipFill>
          <a:blip r:embed="rId2" cstate="print">
            <a:duotone>
              <a:prstClr val="black"/>
              <a:schemeClr val="accent1">
                <a:tint val="45000"/>
                <a:satMod val="400000"/>
              </a:schemeClr>
            </a:duotone>
            <a:lum bright="-32000" contrast="55000"/>
          </a:blip>
          <a:stretch>
            <a:fillRect/>
          </a:stretch>
        </p:blipFill>
        <p:spPr>
          <a:xfrm>
            <a:off x="0" y="0"/>
            <a:ext cx="9144000" cy="6858000"/>
          </a:xfrm>
          <a:prstGeom prst="rect">
            <a:avLst/>
          </a:prstGeom>
        </p:spPr>
      </p:pic>
      <p:sp>
        <p:nvSpPr>
          <p:cNvPr id="2" name="1 - Τίτλος"/>
          <p:cNvSpPr>
            <a:spLocks noGrp="1"/>
          </p:cNvSpPr>
          <p:nvPr>
            <p:ph type="title"/>
          </p:nvPr>
        </p:nvSpPr>
        <p:spPr/>
        <p:txBody>
          <a:bodyPr>
            <a:noAutofit/>
          </a:bodyPr>
          <a:lstStyle/>
          <a:p>
            <a:r>
              <a:rPr lang="el-GR" sz="3600" b="1" u="sng" dirty="0" smtClean="0">
                <a:latin typeface="Arial Black" pitchFamily="34" charset="0"/>
              </a:rPr>
              <a:t>Το παρόν και το μέλλον του βιβλίου</a:t>
            </a:r>
            <a:endParaRPr lang="el-GR" sz="3600" dirty="0">
              <a:latin typeface="Arial Black" pitchFamily="34" charset="0"/>
            </a:endParaRPr>
          </a:p>
        </p:txBody>
      </p:sp>
      <p:sp>
        <p:nvSpPr>
          <p:cNvPr id="3" name="2 - Θέση περιεχομένου"/>
          <p:cNvSpPr>
            <a:spLocks noGrp="1"/>
          </p:cNvSpPr>
          <p:nvPr>
            <p:ph idx="1"/>
          </p:nvPr>
        </p:nvSpPr>
        <p:spPr>
          <a:xfrm>
            <a:off x="457200" y="1600200"/>
            <a:ext cx="8229600" cy="5501208"/>
          </a:xfrm>
        </p:spPr>
        <p:txBody>
          <a:bodyPr>
            <a:normAutofit fontScale="62500" lnSpcReduction="20000"/>
          </a:bodyPr>
          <a:lstStyle/>
          <a:p>
            <a:pPr>
              <a:buNone/>
            </a:pPr>
            <a:r>
              <a:rPr lang="el-GR" dirty="0" smtClean="0">
                <a:latin typeface="Arial Black" pitchFamily="34" charset="0"/>
              </a:rPr>
              <a:t>     </a:t>
            </a:r>
            <a:r>
              <a:rPr lang="el-GR" sz="3400" dirty="0" smtClean="0">
                <a:latin typeface="Arial Black" pitchFamily="34" charset="0"/>
              </a:rPr>
              <a:t>Στα τέλη του 20</a:t>
            </a:r>
            <a:r>
              <a:rPr lang="el-GR" sz="3400" baseline="30000" dirty="0" smtClean="0">
                <a:latin typeface="Arial Black" pitchFamily="34" charset="0"/>
              </a:rPr>
              <a:t>ου</a:t>
            </a:r>
            <a:r>
              <a:rPr lang="el-GR" sz="3400" dirty="0" smtClean="0">
                <a:latin typeface="Arial Black" pitchFamily="34" charset="0"/>
              </a:rPr>
              <a:t>  αιώνα έκανε την εμφάνισή της μια άλλη εφεύρεση που για μια ακόμα φορά απειλεί την ύπαρξή του βιβλίου στην παραδοσιακή του μορφή. </a:t>
            </a:r>
          </a:p>
          <a:p>
            <a:pPr>
              <a:buNone/>
            </a:pPr>
            <a:r>
              <a:rPr lang="el-GR" sz="3400" dirty="0" smtClean="0">
                <a:latin typeface="Arial Black" pitchFamily="34" charset="0"/>
              </a:rPr>
              <a:t>    Το </a:t>
            </a:r>
            <a:r>
              <a:rPr lang="el-GR" sz="3400" b="1" i="1" dirty="0" smtClean="0">
                <a:latin typeface="Arial Black" pitchFamily="34" charset="0"/>
              </a:rPr>
              <a:t>ηλεκτρονικό βιβλίο</a:t>
            </a:r>
            <a:r>
              <a:rPr lang="el-GR" sz="3400" dirty="0" smtClean="0">
                <a:latin typeface="Arial Black" pitchFamily="34" charset="0"/>
              </a:rPr>
              <a:t>, </a:t>
            </a:r>
            <a:r>
              <a:rPr lang="el-GR" sz="3400" b="1" i="1" dirty="0" smtClean="0">
                <a:latin typeface="Arial Black" pitchFamily="34" charset="0"/>
              </a:rPr>
              <a:t>e-</a:t>
            </a:r>
            <a:r>
              <a:rPr lang="el-GR" sz="3400" b="1" i="1" dirty="0" err="1" smtClean="0">
                <a:latin typeface="Arial Black" pitchFamily="34" charset="0"/>
              </a:rPr>
              <a:t>book,</a:t>
            </a:r>
            <a:r>
              <a:rPr lang="el-GR" sz="3400" dirty="0" smtClean="0">
                <a:latin typeface="Arial Black" pitchFamily="34" charset="0"/>
              </a:rPr>
              <a:t> καθώς και οι φορητές συσκευές ανάγνωσης των "βιβλίων" αυτών δείχνουν να αποτελούν υπολογίσιμη απειλή για το παραδοσιακό βιβλίο. </a:t>
            </a:r>
          </a:p>
          <a:p>
            <a:pPr>
              <a:buNone/>
            </a:pPr>
            <a:r>
              <a:rPr lang="el-GR" sz="3400" dirty="0" smtClean="0">
                <a:latin typeface="Arial Black" pitchFamily="34" charset="0"/>
              </a:rPr>
              <a:t>    Κανείς δεν μπορεί να προβλέψει με βεβαιότητα το μέλλον, αλλά ίσως, καθώς οι συσκευές ανάγνωσης ηλεκτρονικών βιβλίων γίνονται όλο και ελαφρύτερες με όλο και  μεγαλύτερη αυτονομία και με καλύτερες οθόνες , ενώ  ταυτόχρονα προσφέρουν οικονομία χώρου ,αλλά και ευκολία χρήσης, για πρώτη φορά υπάρχει περίπτωση μετά από πολλούς αιώνες κατά τη διάρκεια των οποίων οι αλλαγές στην εμφάνιση και το υλικό των βιβλίων ήταν πολύ μικρές, τώρα πια υπάρχει μια πιθανότητα η μορφή του βιβλίου να αλλάξει δραματικά.  </a:t>
            </a:r>
            <a:endParaRPr lang="el-GR" sz="3400" dirty="0">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ηηηηηη.jpg"/>
          <p:cNvPicPr>
            <a:picLocks noChangeAspect="1"/>
          </p:cNvPicPr>
          <p:nvPr/>
        </p:nvPicPr>
        <p:blipFill>
          <a:blip r:embed="rId2" cstate="print">
            <a:duotone>
              <a:prstClr val="black"/>
              <a:schemeClr val="accent1">
                <a:tint val="45000"/>
                <a:satMod val="400000"/>
              </a:schemeClr>
            </a:duotone>
            <a:lum bright="-31000" contrast="68000"/>
          </a:blip>
          <a:stretch>
            <a:fillRect/>
          </a:stretch>
        </p:blipFill>
        <p:spPr>
          <a:xfrm>
            <a:off x="0" y="0"/>
            <a:ext cx="9144000" cy="6858000"/>
          </a:xfrm>
          <a:prstGeom prst="rect">
            <a:avLst/>
          </a:prstGeom>
        </p:spPr>
      </p:pic>
      <p:sp>
        <p:nvSpPr>
          <p:cNvPr id="2" name="1 - Τίτλος"/>
          <p:cNvSpPr>
            <a:spLocks noGrp="1"/>
          </p:cNvSpPr>
          <p:nvPr>
            <p:ph type="title"/>
          </p:nvPr>
        </p:nvSpPr>
        <p:spPr/>
        <p:txBody>
          <a:bodyPr>
            <a:normAutofit/>
          </a:bodyPr>
          <a:lstStyle/>
          <a:p>
            <a:r>
              <a:rPr lang="el-GR" sz="3600" b="1" dirty="0" smtClean="0">
                <a:latin typeface="Arial Black" pitchFamily="34" charset="0"/>
              </a:rPr>
              <a:t>Οι  έφηβοι  και  η  τεχνολογία</a:t>
            </a:r>
            <a:endParaRPr lang="el-GR" sz="3600" dirty="0">
              <a:latin typeface="Arial Black" pitchFamily="34" charset="0"/>
            </a:endParaRPr>
          </a:p>
        </p:txBody>
      </p:sp>
      <p:sp>
        <p:nvSpPr>
          <p:cNvPr id="3" name="2 - Θέση περιεχομένου"/>
          <p:cNvSpPr>
            <a:spLocks noGrp="1"/>
          </p:cNvSpPr>
          <p:nvPr>
            <p:ph idx="1"/>
          </p:nvPr>
        </p:nvSpPr>
        <p:spPr>
          <a:xfrm>
            <a:off x="457200" y="1268760"/>
            <a:ext cx="8229600" cy="5256584"/>
          </a:xfrm>
        </p:spPr>
        <p:txBody>
          <a:bodyPr>
            <a:normAutofit fontScale="70000" lnSpcReduction="20000"/>
          </a:bodyPr>
          <a:lstStyle/>
          <a:p>
            <a:pPr>
              <a:buNone/>
            </a:pPr>
            <a:r>
              <a:rPr lang="el-GR" dirty="0" smtClean="0">
                <a:latin typeface="Arial Black" pitchFamily="34" charset="0"/>
              </a:rPr>
              <a:t>   </a:t>
            </a:r>
            <a:r>
              <a:rPr lang="el-GR" dirty="0" err="1" smtClean="0">
                <a:latin typeface="Arial Black" pitchFamily="34" charset="0"/>
              </a:rPr>
              <a:t>Tο</a:t>
            </a:r>
            <a:r>
              <a:rPr lang="el-GR" dirty="0" smtClean="0">
                <a:latin typeface="Arial Black" pitchFamily="34" charset="0"/>
              </a:rPr>
              <a:t> στοίχημα της </a:t>
            </a:r>
            <a:r>
              <a:rPr lang="el-GR" dirty="0" err="1" smtClean="0">
                <a:latin typeface="Arial Black" pitchFamily="34" charset="0"/>
              </a:rPr>
              <a:t>φιλαναγνωσίας</a:t>
            </a:r>
            <a:r>
              <a:rPr lang="el-GR" dirty="0" smtClean="0">
                <a:latin typeface="Arial Black" pitchFamily="34" charset="0"/>
              </a:rPr>
              <a:t> κερδίζεται στην εφηβεία υποστηρίζουν όσοι ασχολούνται με το θέμα.</a:t>
            </a:r>
          </a:p>
          <a:p>
            <a:pPr>
              <a:buNone/>
            </a:pPr>
            <a:r>
              <a:rPr lang="el-GR" dirty="0" smtClean="0">
                <a:latin typeface="Arial Black" pitchFamily="34" charset="0"/>
              </a:rPr>
              <a:t>    Οι έφηβοι είναι ένα δύσκολο κοινό που απαιτεί ιδιαίτερο χειρισμό προκειμένου να διατηρηθεί η σχέση τους με το βιβλίο ,που με επιμονή καλλιεργούν γονείς και δάσκαλοι στα παιδικά χρόνια.</a:t>
            </a:r>
          </a:p>
          <a:p>
            <a:pPr>
              <a:buNone/>
            </a:pPr>
            <a:r>
              <a:rPr lang="el-GR" dirty="0" smtClean="0">
                <a:latin typeface="Arial Black" pitchFamily="34" charset="0"/>
              </a:rPr>
              <a:t>    Οι παραδοσιακές  βιβλιοθήκες  πρέπει να ανακαινιστούν και να εξοπλιστούν με ηλεκτρονικούς υπολογιστές, </a:t>
            </a:r>
          </a:p>
          <a:p>
            <a:pPr>
              <a:buNone/>
            </a:pPr>
            <a:r>
              <a:rPr lang="el-GR" dirty="0" smtClean="0">
                <a:latin typeface="Arial Black" pitchFamily="34" charset="0"/>
              </a:rPr>
              <a:t>   στούντιο επεξεργασίας εικόνας και ήχου,</a:t>
            </a:r>
          </a:p>
          <a:p>
            <a:pPr>
              <a:buNone/>
            </a:pPr>
            <a:r>
              <a:rPr lang="el-GR" dirty="0" smtClean="0">
                <a:latin typeface="Arial Black" pitchFamily="34" charset="0"/>
              </a:rPr>
              <a:t>   χώρους </a:t>
            </a:r>
            <a:r>
              <a:rPr lang="el-GR" dirty="0" err="1" smtClean="0">
                <a:latin typeface="Arial Black" pitchFamily="34" charset="0"/>
              </a:rPr>
              <a:t>διαδραστικής</a:t>
            </a:r>
            <a:r>
              <a:rPr lang="el-GR" dirty="0" smtClean="0">
                <a:latin typeface="Arial Black" pitchFamily="34" charset="0"/>
              </a:rPr>
              <a:t> συνεργασίας κ.ά., όπου οι χρήστες θα μπορούν να εκφράσουν τη δημιουργικότητά τους με όλους τους τρόπους που διαθέτει η σύγχρονη τεχνολογία.</a:t>
            </a:r>
            <a:endParaRPr lang="el-GR" dirty="0">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4" name="3 - Εικόνα" descr="Δημιουργικά Σχέδια με Ράφια και Βιβλιοθήκες37.jpg"/>
          <p:cNvPicPr>
            <a:picLocks noChangeAspect="1"/>
          </p:cNvPicPr>
          <p:nvPr/>
        </p:nvPicPr>
        <p:blipFill>
          <a:blip r:embed="rId2" cstate="print"/>
          <a:stretch>
            <a:fillRect/>
          </a:stretch>
        </p:blipFill>
        <p:spPr>
          <a:xfrm>
            <a:off x="6732240" y="332656"/>
            <a:ext cx="2247900" cy="2448272"/>
          </a:xfrm>
          <a:prstGeom prst="rect">
            <a:avLst/>
          </a:prstGeom>
        </p:spPr>
      </p:pic>
      <p:sp>
        <p:nvSpPr>
          <p:cNvPr id="2" name="1 - Τίτλος"/>
          <p:cNvSpPr>
            <a:spLocks noGrp="1"/>
          </p:cNvSpPr>
          <p:nvPr>
            <p:ph type="title"/>
          </p:nvPr>
        </p:nvSpPr>
        <p:spPr>
          <a:xfrm>
            <a:off x="467544" y="404664"/>
            <a:ext cx="8229600" cy="2218258"/>
          </a:xfrm>
        </p:spPr>
        <p:txBody>
          <a:bodyPr>
            <a:noAutofit/>
          </a:bodyPr>
          <a:lstStyle/>
          <a:p>
            <a:pPr algn="l"/>
            <a:r>
              <a:rPr lang="el-GR" sz="3600" b="1" dirty="0">
                <a:latin typeface="Arial Black" pitchFamily="34" charset="0"/>
                <a:cs typeface="Aharoni" pitchFamily="2" charset="-79"/>
              </a:rPr>
              <a:t>ΟΙ </a:t>
            </a:r>
            <a:r>
              <a:rPr lang="el-GR" sz="3600" b="1" dirty="0" smtClean="0">
                <a:latin typeface="Arial Black" pitchFamily="34" charset="0"/>
                <a:cs typeface="Aharoni" pitchFamily="2" charset="-79"/>
              </a:rPr>
              <a:t> ΜΕΓΑΛΥΤΕΡΕΣ  ΚΑΙ  ΩΡΑΙΟΤΕΡΕΣ</a:t>
            </a:r>
            <a:r>
              <a:rPr lang="el-GR" sz="3600" b="1" dirty="0">
                <a:latin typeface="Arial Black" pitchFamily="34" charset="0"/>
                <a:cs typeface="Aharoni" pitchFamily="2" charset="-79"/>
              </a:rPr>
              <a:t/>
            </a:r>
            <a:br>
              <a:rPr lang="el-GR" sz="3600" b="1" dirty="0">
                <a:latin typeface="Arial Black" pitchFamily="34" charset="0"/>
                <a:cs typeface="Aharoni" pitchFamily="2" charset="-79"/>
              </a:rPr>
            </a:br>
            <a:r>
              <a:rPr lang="el-GR" sz="3600" b="1" dirty="0">
                <a:latin typeface="Arial Black" pitchFamily="34" charset="0"/>
                <a:cs typeface="Aharoni" pitchFamily="2" charset="-79"/>
              </a:rPr>
              <a:t>ΒΙΒΛΙΟΘΗΚΕΣ</a:t>
            </a:r>
            <a:br>
              <a:rPr lang="el-GR" sz="3600" b="1" dirty="0">
                <a:latin typeface="Arial Black" pitchFamily="34" charset="0"/>
                <a:cs typeface="Aharoni" pitchFamily="2" charset="-79"/>
              </a:rPr>
            </a:br>
            <a:r>
              <a:rPr lang="el-GR" sz="3600" b="1" dirty="0">
                <a:latin typeface="Arial Black" pitchFamily="34" charset="0"/>
                <a:cs typeface="Aharoni" pitchFamily="2" charset="-79"/>
              </a:rPr>
              <a:t>ΤΟΥ ΚΟΣΜΟΥ</a:t>
            </a:r>
            <a:r>
              <a:rPr lang="el-GR" sz="3600" b="1" dirty="0">
                <a:latin typeface="Mistral" pitchFamily="66" charset="0"/>
              </a:rPr>
              <a:t/>
            </a:r>
            <a:br>
              <a:rPr lang="el-GR" sz="3600" b="1" dirty="0">
                <a:latin typeface="Mistral" pitchFamily="66" charset="0"/>
              </a:rPr>
            </a:br>
            <a:endParaRPr lang="el-GR" sz="3600" b="1" dirty="0">
              <a:latin typeface="Mistral" pitchFamily="66" charset="0"/>
            </a:endParaRPr>
          </a:p>
        </p:txBody>
      </p:sp>
      <p:sp>
        <p:nvSpPr>
          <p:cNvPr id="3" name="2 - Θέση περιεχομένου"/>
          <p:cNvSpPr>
            <a:spLocks noGrp="1"/>
          </p:cNvSpPr>
          <p:nvPr>
            <p:ph idx="1"/>
          </p:nvPr>
        </p:nvSpPr>
        <p:spPr>
          <a:xfrm>
            <a:off x="251520" y="2564904"/>
            <a:ext cx="8892480" cy="4293096"/>
          </a:xfrm>
        </p:spPr>
        <p:txBody>
          <a:bodyPr>
            <a:normAutofit fontScale="47500" lnSpcReduction="20000"/>
          </a:bodyPr>
          <a:lstStyle/>
          <a:p>
            <a:pPr>
              <a:buNone/>
            </a:pPr>
            <a:endParaRPr lang="el-GR" sz="3800" b="1" dirty="0" smtClean="0">
              <a:latin typeface="Arial Black" pitchFamily="34" charset="0"/>
            </a:endParaRPr>
          </a:p>
          <a:p>
            <a:pPr>
              <a:buNone/>
            </a:pPr>
            <a:r>
              <a:rPr lang="el-GR" sz="3800" b="1" dirty="0" smtClean="0">
                <a:latin typeface="Arial Black" pitchFamily="34" charset="0"/>
              </a:rPr>
              <a:t>Βιβλιοθήκη </a:t>
            </a:r>
            <a:r>
              <a:rPr lang="el-GR" sz="3800" b="1" dirty="0">
                <a:latin typeface="Arial Black" pitchFamily="34" charset="0"/>
              </a:rPr>
              <a:t>κατά </a:t>
            </a:r>
            <a:r>
              <a:rPr lang="el-GR" sz="3800" b="1" dirty="0" smtClean="0">
                <a:latin typeface="Arial Black" pitchFamily="34" charset="0"/>
              </a:rPr>
              <a:t>κυριολεξία είναι θήκη  ,ερμάριο </a:t>
            </a:r>
            <a:r>
              <a:rPr lang="el-GR" sz="3800" b="1" dirty="0">
                <a:latin typeface="Arial Black" pitchFamily="34" charset="0"/>
              </a:rPr>
              <a:t>ή και σειρά </a:t>
            </a:r>
            <a:r>
              <a:rPr lang="el-GR" sz="3800" b="1" dirty="0" smtClean="0">
                <a:latin typeface="Arial Black" pitchFamily="34" charset="0"/>
              </a:rPr>
              <a:t>ξύλινων </a:t>
            </a:r>
          </a:p>
          <a:p>
            <a:pPr>
              <a:buNone/>
            </a:pPr>
            <a:r>
              <a:rPr lang="el-GR" sz="3800" b="1" dirty="0" smtClean="0">
                <a:latin typeface="Arial Black" pitchFamily="34" charset="0"/>
              </a:rPr>
              <a:t>οριζόντιων θέσεων </a:t>
            </a:r>
            <a:r>
              <a:rPr lang="el-GR" sz="3800" b="1" dirty="0">
                <a:latin typeface="Arial Black" pitchFamily="34" charset="0"/>
              </a:rPr>
              <a:t>που τοποθετούνται η μια κάτω από την </a:t>
            </a:r>
            <a:r>
              <a:rPr lang="el-GR" sz="3800" b="1" dirty="0" smtClean="0">
                <a:latin typeface="Arial Black" pitchFamily="34" charset="0"/>
              </a:rPr>
              <a:t>άλλη και </a:t>
            </a:r>
          </a:p>
          <a:p>
            <a:pPr>
              <a:buNone/>
            </a:pPr>
            <a:r>
              <a:rPr lang="el-GR" sz="3800" b="1" dirty="0" smtClean="0">
                <a:latin typeface="Arial Black" pitchFamily="34" charset="0"/>
              </a:rPr>
              <a:t>στις οποίες ταξινομούνται και </a:t>
            </a:r>
            <a:r>
              <a:rPr lang="el-GR" sz="3800" b="1" dirty="0">
                <a:latin typeface="Arial Black" pitchFamily="34" charset="0"/>
              </a:rPr>
              <a:t>φυλάσσονται βιβλία</a:t>
            </a:r>
            <a:r>
              <a:rPr lang="el-GR" sz="3800" b="1" dirty="0" smtClean="0">
                <a:latin typeface="Arial Black" pitchFamily="34" charset="0"/>
              </a:rPr>
              <a:t>.</a:t>
            </a:r>
          </a:p>
          <a:p>
            <a:pPr>
              <a:buNone/>
            </a:pPr>
            <a:endParaRPr lang="el-GR" sz="3800" b="1" dirty="0" smtClean="0">
              <a:latin typeface="Arial Black" pitchFamily="34" charset="0"/>
            </a:endParaRPr>
          </a:p>
          <a:p>
            <a:pPr>
              <a:buNone/>
            </a:pPr>
            <a:r>
              <a:rPr lang="el-GR" sz="3800" b="1" dirty="0" smtClean="0">
                <a:latin typeface="Arial Black" pitchFamily="34" charset="0"/>
              </a:rPr>
              <a:t> </a:t>
            </a:r>
            <a:r>
              <a:rPr lang="el-GR" sz="3800" b="1" dirty="0">
                <a:latin typeface="Arial Black" pitchFamily="34" charset="0"/>
              </a:rPr>
              <a:t>Είναι δυνατό να είναι κτιστά ή να έχουν τον </a:t>
            </a:r>
            <a:r>
              <a:rPr lang="el-GR" sz="3800" b="1" dirty="0" smtClean="0">
                <a:latin typeface="Arial Black" pitchFamily="34" charset="0"/>
              </a:rPr>
              <a:t>τύπο μετακινούμενων επίπλων.</a:t>
            </a:r>
            <a:r>
              <a:rPr lang="el-GR" sz="3800" b="1" dirty="0">
                <a:latin typeface="Arial Black" pitchFamily="34" charset="0"/>
              </a:rPr>
              <a:t> </a:t>
            </a:r>
            <a:endParaRPr lang="el-GR" sz="3800" b="1" dirty="0" smtClean="0">
              <a:latin typeface="Arial Black" pitchFamily="34" charset="0"/>
            </a:endParaRPr>
          </a:p>
          <a:p>
            <a:pPr>
              <a:buNone/>
            </a:pPr>
            <a:endParaRPr lang="el-GR" sz="3800" b="1" dirty="0" smtClean="0">
              <a:latin typeface="Arial Black" pitchFamily="34" charset="0"/>
            </a:endParaRPr>
          </a:p>
          <a:p>
            <a:pPr>
              <a:buNone/>
            </a:pPr>
            <a:r>
              <a:rPr lang="el-GR" sz="3800" b="1" dirty="0" smtClean="0">
                <a:latin typeface="Arial Black" pitchFamily="34" charset="0"/>
              </a:rPr>
              <a:t>Κατ </a:t>
            </a:r>
            <a:r>
              <a:rPr lang="el-GR" sz="3800" b="1" dirty="0">
                <a:latin typeface="Arial Black" pitchFamily="34" charset="0"/>
              </a:rPr>
              <a:t>́ επέκταση βιβλιοθήκες ονομάζονται </a:t>
            </a:r>
            <a:r>
              <a:rPr lang="el-GR" sz="3800" b="1" dirty="0" smtClean="0">
                <a:latin typeface="Arial Black" pitchFamily="34" charset="0"/>
              </a:rPr>
              <a:t>και οι αίθουσες όπου </a:t>
            </a:r>
          </a:p>
          <a:p>
            <a:pPr>
              <a:buNone/>
            </a:pPr>
            <a:r>
              <a:rPr lang="el-GR" sz="3800" b="1" dirty="0" smtClean="0">
                <a:latin typeface="Arial Black" pitchFamily="34" charset="0"/>
              </a:rPr>
              <a:t>εκτίθενται τα </a:t>
            </a:r>
            <a:r>
              <a:rPr lang="el-GR" sz="3800" b="1" dirty="0">
                <a:latin typeface="Arial Black" pitchFamily="34" charset="0"/>
              </a:rPr>
              <a:t>βιβλία για μελέτη και έρευνα </a:t>
            </a:r>
            <a:endParaRPr lang="el-GR" sz="3800" b="1" dirty="0" smtClean="0">
              <a:latin typeface="Arial Black" pitchFamily="34" charset="0"/>
            </a:endParaRPr>
          </a:p>
          <a:p>
            <a:pPr>
              <a:buNone/>
            </a:pPr>
            <a:r>
              <a:rPr lang="el-GR" sz="3800" b="1" dirty="0" smtClean="0">
                <a:latin typeface="Arial Black" pitchFamily="34" charset="0"/>
              </a:rPr>
              <a:t>ή </a:t>
            </a:r>
            <a:r>
              <a:rPr lang="el-GR" sz="3800" b="1" dirty="0">
                <a:latin typeface="Arial Black" pitchFamily="34" charset="0"/>
              </a:rPr>
              <a:t>ακόμη και </a:t>
            </a:r>
            <a:r>
              <a:rPr lang="el-GR" sz="3800" b="1" dirty="0" smtClean="0">
                <a:latin typeface="Arial Black" pitchFamily="34" charset="0"/>
              </a:rPr>
              <a:t>ειδικά κτίσματα που </a:t>
            </a:r>
            <a:r>
              <a:rPr lang="el-GR" sz="3800" b="1" dirty="0">
                <a:latin typeface="Arial Black" pitchFamily="34" charset="0"/>
              </a:rPr>
              <a:t>περιλαμβάνουν μεγάλη συλλογή </a:t>
            </a:r>
            <a:endParaRPr lang="el-GR" sz="3800" b="1" dirty="0" smtClean="0">
              <a:latin typeface="Arial Black" pitchFamily="34" charset="0"/>
            </a:endParaRPr>
          </a:p>
          <a:p>
            <a:pPr>
              <a:buNone/>
            </a:pPr>
            <a:r>
              <a:rPr lang="el-GR" sz="3800" b="1" dirty="0" smtClean="0">
                <a:latin typeface="Arial Black" pitchFamily="34" charset="0"/>
              </a:rPr>
              <a:t>βιβλίων </a:t>
            </a:r>
            <a:r>
              <a:rPr lang="el-GR" sz="3800" b="1" dirty="0">
                <a:latin typeface="Arial Black" pitchFamily="34" charset="0"/>
              </a:rPr>
              <a:t>και διαθέτουν </a:t>
            </a:r>
            <a:r>
              <a:rPr lang="el-GR" sz="3800" b="1" dirty="0" smtClean="0">
                <a:latin typeface="Arial Black" pitchFamily="34" charset="0"/>
              </a:rPr>
              <a:t>αίθουσες </a:t>
            </a:r>
            <a:r>
              <a:rPr lang="el-GR" sz="3800" b="1" dirty="0">
                <a:latin typeface="Arial Black" pitchFamily="34" charset="0"/>
              </a:rPr>
              <a:t>ως </a:t>
            </a:r>
            <a:r>
              <a:rPr lang="el-GR" sz="3800" b="1" dirty="0" smtClean="0">
                <a:latin typeface="Arial Black" pitchFamily="34" charset="0"/>
              </a:rPr>
              <a:t>αναγνωστήρια</a:t>
            </a:r>
            <a:r>
              <a:rPr lang="el-GR" sz="3800" b="1" dirty="0">
                <a:latin typeface="Arial Black" pitchFamily="34" charset="0"/>
              </a:rPr>
              <a:t>. </a:t>
            </a:r>
          </a:p>
          <a:p>
            <a:endParaRPr lang="el-GR" dirty="0">
              <a:latin typeface="Arial Black"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Arial Black" pitchFamily="34" charset="0"/>
              </a:rPr>
              <a:t>Η  Βιβλιοθήκη  του  Κογκρέσου</a:t>
            </a:r>
            <a:endParaRPr lang="el-GR" dirty="0">
              <a:latin typeface="Arial Black" pitchFamily="34" charset="0"/>
            </a:endParaRPr>
          </a:p>
        </p:txBody>
      </p:sp>
      <p:pic>
        <p:nvPicPr>
          <p:cNvPr id="5" name="4 - Θέση περιεχομένου" descr="4257172761_1d491d608f_o[1].jpg"/>
          <p:cNvPicPr>
            <a:picLocks noGrp="1" noChangeAspect="1"/>
          </p:cNvPicPr>
          <p:nvPr>
            <p:ph sz="half" idx="1"/>
          </p:nvPr>
        </p:nvPicPr>
        <p:blipFill>
          <a:blip r:embed="rId2" cstate="print"/>
          <a:stretch>
            <a:fillRect/>
          </a:stretch>
        </p:blipFill>
        <p:spPr>
          <a:xfrm>
            <a:off x="251520" y="1700808"/>
            <a:ext cx="4536504" cy="3888432"/>
          </a:xfrm>
        </p:spPr>
      </p:pic>
      <p:sp>
        <p:nvSpPr>
          <p:cNvPr id="4" name="3 - Θέση περιεχομένου"/>
          <p:cNvSpPr>
            <a:spLocks noGrp="1"/>
          </p:cNvSpPr>
          <p:nvPr>
            <p:ph sz="half" idx="2"/>
          </p:nvPr>
        </p:nvSpPr>
        <p:spPr/>
        <p:txBody>
          <a:bodyPr>
            <a:normAutofit fontScale="92500"/>
          </a:bodyPr>
          <a:lstStyle/>
          <a:p>
            <a:pPr>
              <a:buNone/>
            </a:pPr>
            <a:r>
              <a:rPr lang="el-GR" dirty="0" smtClean="0"/>
              <a:t>     </a:t>
            </a:r>
            <a:r>
              <a:rPr lang="el-GR" b="1" dirty="0" smtClean="0"/>
              <a:t>Η βιβλιοθήκη του αμερικανικού Κογκρέσου διαθέτει περισσότερα από 150 εκατομμύρια αντικείμενα στη συλλογή της και κάθε μέρα, προσθέτει περίπου 10.000. Είναι η μεγαλύτερη βιβλιοθήκη του κόσμου.</a:t>
            </a:r>
            <a:r>
              <a:rPr lang="el-GR" dirty="0" smtClean="0"/>
              <a:t/>
            </a:r>
            <a:br>
              <a:rPr lang="el-GR" dirty="0" smtClean="0"/>
            </a:b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Arial Black" pitchFamily="34" charset="0"/>
              </a:rPr>
              <a:t>Εθνική Βιβλιοθήκη της Κίνας</a:t>
            </a:r>
            <a:endParaRPr lang="el-GR" dirty="0">
              <a:latin typeface="Arial Black" pitchFamily="34" charset="0"/>
            </a:endParaRPr>
          </a:p>
        </p:txBody>
      </p:sp>
      <p:pic>
        <p:nvPicPr>
          <p:cNvPr id="5" name="4 - Θέση περιεχομένου" descr="4257930176_a011c1a837_o[1].jpg"/>
          <p:cNvPicPr>
            <a:picLocks noGrp="1" noChangeAspect="1"/>
          </p:cNvPicPr>
          <p:nvPr>
            <p:ph sz="half" idx="1"/>
          </p:nvPr>
        </p:nvPicPr>
        <p:blipFill>
          <a:blip r:embed="rId2" cstate="print"/>
          <a:stretch>
            <a:fillRect/>
          </a:stretch>
        </p:blipFill>
        <p:spPr>
          <a:xfrm>
            <a:off x="179512" y="1700808"/>
            <a:ext cx="4536504" cy="4032448"/>
          </a:xfrm>
        </p:spPr>
      </p:pic>
      <p:sp>
        <p:nvSpPr>
          <p:cNvPr id="4" name="3 - Θέση περιεχομένου"/>
          <p:cNvSpPr>
            <a:spLocks noGrp="1"/>
          </p:cNvSpPr>
          <p:nvPr>
            <p:ph sz="half" idx="2"/>
          </p:nvPr>
        </p:nvSpPr>
        <p:spPr/>
        <p:txBody>
          <a:bodyPr>
            <a:normAutofit fontScale="70000" lnSpcReduction="20000"/>
          </a:bodyPr>
          <a:lstStyle/>
          <a:p>
            <a:pPr>
              <a:buNone/>
            </a:pPr>
            <a:r>
              <a:rPr lang="el-GR" dirty="0" smtClean="0">
                <a:latin typeface="Arial Black" pitchFamily="34" charset="0"/>
              </a:rPr>
              <a:t>    Διαθέτει 270.000 αρχαία και εξαιρετικά σπάνια βιβλία, καθώς επίσης 35.000 επιγραφές σε οστά και όστρακα από χελώνες από την εποχή της Δυναστείας των </a:t>
            </a:r>
            <a:r>
              <a:rPr lang="el-GR" dirty="0" err="1" smtClean="0">
                <a:latin typeface="Arial Black" pitchFamily="34" charset="0"/>
              </a:rPr>
              <a:t>Shang</a:t>
            </a:r>
            <a:r>
              <a:rPr lang="el-GR" dirty="0" smtClean="0">
                <a:latin typeface="Arial Black" pitchFamily="34" charset="0"/>
              </a:rPr>
              <a:t> (ηλικίας πάνω από 36 αιώνες πριν). </a:t>
            </a:r>
          </a:p>
          <a:p>
            <a:pPr>
              <a:buNone/>
            </a:pPr>
            <a:endParaRPr lang="el-GR" dirty="0" smtClean="0">
              <a:latin typeface="Arial Black" pitchFamily="34" charset="0"/>
            </a:endParaRPr>
          </a:p>
          <a:p>
            <a:pPr>
              <a:buNone/>
            </a:pPr>
            <a:r>
              <a:rPr lang="el-GR" dirty="0" smtClean="0">
                <a:latin typeface="Arial Black" pitchFamily="34" charset="0"/>
              </a:rPr>
              <a:t>    Σε αυτήν φιλοξενούνται ακόμη 27 εκατομμύρια τόμοι από διδασκαλίες του Κομφούκιου (</a:t>
            </a:r>
            <a:r>
              <a:rPr lang="el-GR" dirty="0" err="1" smtClean="0">
                <a:latin typeface="Arial Black" pitchFamily="34" charset="0"/>
              </a:rPr>
              <a:t>Xiping</a:t>
            </a:r>
            <a:r>
              <a:rPr lang="el-GR" dirty="0" smtClean="0">
                <a:latin typeface="Arial Black" pitchFamily="34" charset="0"/>
              </a:rPr>
              <a:t> </a:t>
            </a:r>
            <a:r>
              <a:rPr lang="el-GR" dirty="0" err="1" smtClean="0">
                <a:latin typeface="Arial Black" pitchFamily="34" charset="0"/>
              </a:rPr>
              <a:t>Stone</a:t>
            </a:r>
            <a:r>
              <a:rPr lang="el-GR" dirty="0" smtClean="0">
                <a:latin typeface="Arial Black" pitchFamily="34" charset="0"/>
              </a:rPr>
              <a:t>) σκαλισμένες επάνω σε πέτρες.</a:t>
            </a:r>
            <a:endParaRPr lang="el-GR" dirty="0">
              <a:latin typeface="Arial Black"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229600" cy="1340768"/>
          </a:xfrm>
        </p:spPr>
        <p:txBody>
          <a:bodyPr>
            <a:normAutofit/>
          </a:bodyPr>
          <a:lstStyle/>
          <a:p>
            <a:r>
              <a:rPr lang="el-GR" sz="3600" b="1" dirty="0" smtClean="0">
                <a:latin typeface="Arial Black" pitchFamily="34" charset="0"/>
              </a:rPr>
              <a:t>Η  Βιβλιοθήκη  της  Ρωσικής  Ακαδημίας  Επιστημών:</a:t>
            </a:r>
            <a:endParaRPr lang="el-GR" sz="3600" dirty="0">
              <a:latin typeface="Arial Black" pitchFamily="34" charset="0"/>
            </a:endParaRPr>
          </a:p>
        </p:txBody>
      </p:sp>
      <p:pic>
        <p:nvPicPr>
          <p:cNvPr id="5" name="4 - Θέση περιεχομένου" descr="4257172943_dabe0b34e5_o[1].jpg"/>
          <p:cNvPicPr>
            <a:picLocks noGrp="1" noChangeAspect="1"/>
          </p:cNvPicPr>
          <p:nvPr>
            <p:ph sz="half" idx="1"/>
          </p:nvPr>
        </p:nvPicPr>
        <p:blipFill>
          <a:blip r:embed="rId2" cstate="print"/>
          <a:stretch>
            <a:fillRect/>
          </a:stretch>
        </p:blipFill>
        <p:spPr>
          <a:xfrm>
            <a:off x="251520" y="1772816"/>
            <a:ext cx="4608512" cy="4104456"/>
          </a:xfrm>
        </p:spPr>
      </p:pic>
      <p:sp>
        <p:nvSpPr>
          <p:cNvPr id="4" name="3 - Θέση περιεχομένου"/>
          <p:cNvSpPr>
            <a:spLocks noGrp="1"/>
          </p:cNvSpPr>
          <p:nvPr>
            <p:ph sz="half" idx="2"/>
          </p:nvPr>
        </p:nvSpPr>
        <p:spPr>
          <a:xfrm>
            <a:off x="4860032" y="1600200"/>
            <a:ext cx="3826768" cy="4525963"/>
          </a:xfrm>
        </p:spPr>
        <p:txBody>
          <a:bodyPr>
            <a:normAutofit fontScale="92500" lnSpcReduction="10000"/>
          </a:bodyPr>
          <a:lstStyle/>
          <a:p>
            <a:pPr>
              <a:buNone/>
            </a:pPr>
            <a:r>
              <a:rPr lang="el-GR" dirty="0" smtClean="0"/>
              <a:t>     </a:t>
            </a:r>
            <a:r>
              <a:rPr lang="el-GR" dirty="0" smtClean="0">
                <a:latin typeface="Arial Black" pitchFamily="34" charset="0"/>
              </a:rPr>
              <a:t>Η Βιβλιοθήκη της Ρωσικής Ακαδημίας Επιστημών βρίσκεται στην Αγία Πετρούπολη. Ιδρύθηκε το 1714 και έχει απόθεμα πάνω από 20 εκατομμύρια βιβλία.</a:t>
            </a:r>
            <a:br>
              <a:rPr lang="el-GR" dirty="0" smtClean="0">
                <a:latin typeface="Arial Black" pitchFamily="34" charset="0"/>
              </a:rPr>
            </a:br>
            <a:endParaRPr lang="el-GR" dirty="0">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7" name="6 - Εικόνα" descr="vivlia-metatrepontai-se-glypta-pou-zwntaneuoun-05.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741368"/>
          </a:xfrm>
          <a:prstGeom prst="rect">
            <a:avLst/>
          </a:prstGeom>
        </p:spPr>
      </p:pic>
      <p:sp>
        <p:nvSpPr>
          <p:cNvPr id="2" name="1 - Τίτλος"/>
          <p:cNvSpPr>
            <a:spLocks noGrp="1"/>
          </p:cNvSpPr>
          <p:nvPr>
            <p:ph type="title"/>
          </p:nvPr>
        </p:nvSpPr>
        <p:spPr/>
        <p:txBody>
          <a:bodyPr>
            <a:normAutofit/>
          </a:bodyPr>
          <a:lstStyle/>
          <a:p>
            <a:r>
              <a:rPr lang="el-GR" sz="3200" dirty="0" smtClean="0">
                <a:latin typeface="Arial Black" pitchFamily="34" charset="0"/>
              </a:rPr>
              <a:t>ΟΝΟΜΑΤΑ ΜΑΘΗΤΩΝ-ΤΡΙΩΝ</a:t>
            </a:r>
            <a:endParaRPr lang="el-GR" sz="3200" dirty="0">
              <a:latin typeface="Arial Black" pitchFamily="34" charset="0"/>
            </a:endParaRPr>
          </a:p>
        </p:txBody>
      </p:sp>
      <p:sp>
        <p:nvSpPr>
          <p:cNvPr id="3" name="2 - Θέση κειμένου"/>
          <p:cNvSpPr>
            <a:spLocks noGrp="1"/>
          </p:cNvSpPr>
          <p:nvPr>
            <p:ph type="body" idx="1"/>
          </p:nvPr>
        </p:nvSpPr>
        <p:spPr>
          <a:xfrm>
            <a:off x="457200" y="-459432"/>
            <a:ext cx="4040188" cy="144016"/>
          </a:xfrm>
        </p:spPr>
        <p:txBody>
          <a:bodyPr>
            <a:normAutofit fontScale="25000" lnSpcReduction="20000"/>
          </a:bodyPr>
          <a:lstStyle/>
          <a:p>
            <a:endParaRPr lang="el-GR" dirty="0"/>
          </a:p>
        </p:txBody>
      </p:sp>
      <p:sp>
        <p:nvSpPr>
          <p:cNvPr id="4" name="3 - Θέση περιεχομένου"/>
          <p:cNvSpPr>
            <a:spLocks noGrp="1"/>
          </p:cNvSpPr>
          <p:nvPr>
            <p:ph sz="half" idx="2"/>
          </p:nvPr>
        </p:nvSpPr>
        <p:spPr>
          <a:xfrm>
            <a:off x="251520" y="1340768"/>
            <a:ext cx="4245868" cy="5517232"/>
          </a:xfrm>
        </p:spPr>
        <p:txBody>
          <a:bodyPr>
            <a:normAutofit/>
          </a:bodyPr>
          <a:lstStyle/>
          <a:p>
            <a:pPr>
              <a:buNone/>
            </a:pPr>
            <a:r>
              <a:rPr lang="el-GR" sz="1800" b="1" dirty="0" smtClean="0">
                <a:latin typeface="Arial Black" pitchFamily="34" charset="0"/>
              </a:rPr>
              <a:t>Γεωργία  </a:t>
            </a:r>
            <a:r>
              <a:rPr lang="el-GR" sz="1800" b="1" dirty="0" err="1" smtClean="0">
                <a:latin typeface="Arial Black" pitchFamily="34" charset="0"/>
              </a:rPr>
              <a:t>Νικούδη</a:t>
            </a:r>
            <a:endParaRPr lang="el-GR" sz="1800" b="1" dirty="0" smtClean="0">
              <a:latin typeface="Arial Black" pitchFamily="34" charset="0"/>
            </a:endParaRPr>
          </a:p>
          <a:p>
            <a:pPr>
              <a:buNone/>
            </a:pPr>
            <a:r>
              <a:rPr lang="el-GR" sz="1800" b="1" dirty="0" smtClean="0">
                <a:latin typeface="Arial Black" pitchFamily="34" charset="0"/>
              </a:rPr>
              <a:t>Δήμητρα  </a:t>
            </a:r>
            <a:r>
              <a:rPr lang="el-GR" sz="1800" b="1" dirty="0" err="1" smtClean="0">
                <a:latin typeface="Arial Black" pitchFamily="34" charset="0"/>
              </a:rPr>
              <a:t>Μπάλλα</a:t>
            </a:r>
            <a:endParaRPr lang="el-GR" sz="1800" b="1" dirty="0" smtClean="0">
              <a:latin typeface="Arial Black" pitchFamily="34" charset="0"/>
            </a:endParaRPr>
          </a:p>
          <a:p>
            <a:pPr>
              <a:buNone/>
            </a:pPr>
            <a:r>
              <a:rPr lang="el-GR" sz="1800" b="1" dirty="0" smtClean="0">
                <a:latin typeface="Arial Black" pitchFamily="34" charset="0"/>
              </a:rPr>
              <a:t>Ευαγγελία </a:t>
            </a:r>
            <a:r>
              <a:rPr lang="el-GR" sz="1800" b="1" dirty="0" err="1" smtClean="0">
                <a:latin typeface="Arial Black" pitchFamily="34" charset="0"/>
              </a:rPr>
              <a:t>Παπαθανασίου</a:t>
            </a:r>
            <a:endParaRPr lang="el-GR" sz="1800" b="1" dirty="0" smtClean="0">
              <a:latin typeface="Arial Black" pitchFamily="34" charset="0"/>
            </a:endParaRPr>
          </a:p>
          <a:p>
            <a:pPr>
              <a:buNone/>
            </a:pPr>
            <a:r>
              <a:rPr lang="el-GR" sz="1800" b="1" dirty="0" smtClean="0">
                <a:latin typeface="Arial Black" pitchFamily="34" charset="0"/>
              </a:rPr>
              <a:t>Παύλος  </a:t>
            </a:r>
            <a:r>
              <a:rPr lang="el-GR" sz="1800" b="1" dirty="0" err="1" smtClean="0">
                <a:latin typeface="Arial Black" pitchFamily="34" charset="0"/>
              </a:rPr>
              <a:t>Βλαχούλης</a:t>
            </a:r>
            <a:endParaRPr lang="el-GR" sz="1800" b="1" dirty="0" smtClean="0">
              <a:latin typeface="Arial Black" pitchFamily="34" charset="0"/>
            </a:endParaRPr>
          </a:p>
          <a:p>
            <a:pPr>
              <a:buNone/>
            </a:pPr>
            <a:r>
              <a:rPr lang="el-GR" sz="1800" b="1" dirty="0" err="1" smtClean="0">
                <a:latin typeface="Arial Black" pitchFamily="34" charset="0"/>
              </a:rPr>
              <a:t>Ζησιάνα</a:t>
            </a:r>
            <a:r>
              <a:rPr lang="el-GR" sz="1800" b="1" dirty="0" smtClean="0">
                <a:latin typeface="Arial Black" pitchFamily="34" charset="0"/>
              </a:rPr>
              <a:t>  </a:t>
            </a:r>
            <a:r>
              <a:rPr lang="el-GR" sz="1800" b="1" dirty="0" err="1" smtClean="0">
                <a:latin typeface="Arial Black" pitchFamily="34" charset="0"/>
              </a:rPr>
              <a:t>Ανδρεοπούλου</a:t>
            </a:r>
            <a:endParaRPr lang="el-GR" sz="1800" b="1" dirty="0" smtClean="0">
              <a:latin typeface="Arial Black" pitchFamily="34" charset="0"/>
            </a:endParaRPr>
          </a:p>
          <a:p>
            <a:pPr>
              <a:buNone/>
            </a:pPr>
            <a:r>
              <a:rPr lang="el-GR" sz="1800" b="1" dirty="0" smtClean="0">
                <a:latin typeface="Arial Black" pitchFamily="34" charset="0"/>
              </a:rPr>
              <a:t>Κλάρα  Γάτου</a:t>
            </a:r>
          </a:p>
          <a:p>
            <a:pPr>
              <a:buNone/>
            </a:pPr>
            <a:r>
              <a:rPr lang="el-GR" sz="1800" b="1" dirty="0" smtClean="0">
                <a:latin typeface="Arial Black" pitchFamily="34" charset="0"/>
              </a:rPr>
              <a:t>Δέσποινα  </a:t>
            </a:r>
            <a:r>
              <a:rPr lang="el-GR" sz="1800" b="1" dirty="0" err="1" smtClean="0">
                <a:latin typeface="Arial Black" pitchFamily="34" charset="0"/>
              </a:rPr>
              <a:t>Πούρικα</a:t>
            </a:r>
            <a:endParaRPr lang="el-GR" sz="1800" b="1" dirty="0" smtClean="0">
              <a:latin typeface="Arial Black" pitchFamily="34" charset="0"/>
            </a:endParaRPr>
          </a:p>
          <a:p>
            <a:pPr>
              <a:buNone/>
            </a:pPr>
            <a:r>
              <a:rPr lang="el-GR" sz="1800" b="1" dirty="0" smtClean="0">
                <a:latin typeface="Arial Black" pitchFamily="34" charset="0"/>
              </a:rPr>
              <a:t>Αλεξάνδρα  </a:t>
            </a:r>
            <a:r>
              <a:rPr lang="el-GR" sz="1800" b="1" dirty="0" err="1" smtClean="0">
                <a:latin typeface="Arial Black" pitchFamily="34" charset="0"/>
              </a:rPr>
              <a:t>Μασούρα</a:t>
            </a:r>
            <a:endParaRPr lang="el-GR" sz="1800" b="1" dirty="0" smtClean="0">
              <a:latin typeface="Arial Black" pitchFamily="34" charset="0"/>
            </a:endParaRPr>
          </a:p>
          <a:p>
            <a:pPr>
              <a:buNone/>
            </a:pPr>
            <a:r>
              <a:rPr lang="el-GR" sz="1800" b="1" dirty="0" smtClean="0">
                <a:latin typeface="Arial Black" pitchFamily="34" charset="0"/>
              </a:rPr>
              <a:t>Ευαγγελία  </a:t>
            </a:r>
            <a:r>
              <a:rPr lang="el-GR" sz="1800" b="1" dirty="0" err="1" smtClean="0">
                <a:latin typeface="Arial Black" pitchFamily="34" charset="0"/>
              </a:rPr>
              <a:t>Χαρισούλη</a:t>
            </a:r>
            <a:endParaRPr lang="el-GR" sz="1800" b="1" dirty="0" smtClean="0">
              <a:latin typeface="Arial Black" pitchFamily="34" charset="0"/>
            </a:endParaRPr>
          </a:p>
          <a:p>
            <a:pPr>
              <a:buNone/>
            </a:pPr>
            <a:r>
              <a:rPr lang="el-GR" sz="1800" b="1" dirty="0" smtClean="0">
                <a:latin typeface="Arial Black" pitchFamily="34" charset="0"/>
              </a:rPr>
              <a:t>Στέλλα  </a:t>
            </a:r>
            <a:r>
              <a:rPr lang="el-GR" sz="1800" b="1" dirty="0" err="1" smtClean="0">
                <a:latin typeface="Arial Black" pitchFamily="34" charset="0"/>
              </a:rPr>
              <a:t>Καραφύλλη</a:t>
            </a:r>
            <a:endParaRPr lang="el-GR" sz="1800" b="1" dirty="0" smtClean="0">
              <a:latin typeface="Arial Black" pitchFamily="34" charset="0"/>
            </a:endParaRPr>
          </a:p>
          <a:p>
            <a:pPr>
              <a:buNone/>
            </a:pPr>
            <a:r>
              <a:rPr lang="el-GR" sz="1800" b="1" dirty="0" err="1" smtClean="0">
                <a:latin typeface="Arial Black" pitchFamily="34" charset="0"/>
              </a:rPr>
              <a:t>Αννα</a:t>
            </a:r>
            <a:r>
              <a:rPr lang="el-GR" sz="1800" b="1" dirty="0" smtClean="0">
                <a:latin typeface="Arial Black" pitchFamily="34" charset="0"/>
              </a:rPr>
              <a:t> –Μαρία  Καραλή</a:t>
            </a:r>
          </a:p>
          <a:p>
            <a:pPr>
              <a:buNone/>
            </a:pPr>
            <a:r>
              <a:rPr lang="el-GR" sz="1800" b="1" dirty="0" smtClean="0">
                <a:latin typeface="Arial Black" pitchFamily="34" charset="0"/>
              </a:rPr>
              <a:t>Μαρία  </a:t>
            </a:r>
            <a:r>
              <a:rPr lang="el-GR" sz="1800" b="1" dirty="0" err="1" smtClean="0">
                <a:latin typeface="Arial Black" pitchFamily="34" charset="0"/>
              </a:rPr>
              <a:t>Μανδραβέλη</a:t>
            </a:r>
            <a:endParaRPr lang="el-GR" sz="1800" b="1" dirty="0" smtClean="0">
              <a:latin typeface="Arial Black" pitchFamily="34" charset="0"/>
            </a:endParaRPr>
          </a:p>
          <a:p>
            <a:pPr>
              <a:buNone/>
            </a:pPr>
            <a:r>
              <a:rPr lang="el-GR" sz="1800" b="1" dirty="0" smtClean="0">
                <a:latin typeface="Arial Black" pitchFamily="34" charset="0"/>
              </a:rPr>
              <a:t>Ελευθερία  </a:t>
            </a:r>
            <a:r>
              <a:rPr lang="el-GR" sz="1800" b="1" dirty="0" err="1" smtClean="0">
                <a:latin typeface="Arial Black" pitchFamily="34" charset="0"/>
              </a:rPr>
              <a:t>Μπρεκουλάκη</a:t>
            </a:r>
            <a:endParaRPr lang="el-GR" sz="1800" b="1" dirty="0" smtClean="0">
              <a:latin typeface="Arial Black" pitchFamily="34" charset="0"/>
            </a:endParaRPr>
          </a:p>
          <a:p>
            <a:pPr>
              <a:buNone/>
            </a:pPr>
            <a:r>
              <a:rPr lang="el-GR" sz="1800" b="1" dirty="0" smtClean="0">
                <a:latin typeface="Arial Black" pitchFamily="34" charset="0"/>
              </a:rPr>
              <a:t>Μαρία  </a:t>
            </a:r>
            <a:r>
              <a:rPr lang="el-GR" sz="1800" b="1" dirty="0" err="1" smtClean="0">
                <a:latin typeface="Arial Black" pitchFamily="34" charset="0"/>
              </a:rPr>
              <a:t>Νταμπαλέτ</a:t>
            </a:r>
            <a:r>
              <a:rPr lang="el-GR" sz="1800" dirty="0" err="1" smtClean="0">
                <a:latin typeface="Arial Black" pitchFamily="34" charset="0"/>
              </a:rPr>
              <a:t>σιου</a:t>
            </a:r>
            <a:endParaRPr lang="el-GR" sz="1800" dirty="0" smtClean="0">
              <a:latin typeface="Arial Black" pitchFamily="34" charset="0"/>
            </a:endParaRPr>
          </a:p>
          <a:p>
            <a:pPr>
              <a:buNone/>
            </a:pPr>
            <a:r>
              <a:rPr lang="el-GR" sz="1800" dirty="0" err="1" smtClean="0">
                <a:latin typeface="Arial Black" pitchFamily="34" charset="0"/>
              </a:rPr>
              <a:t>Τσιαντούλα</a:t>
            </a:r>
            <a:r>
              <a:rPr lang="el-GR" sz="1800" dirty="0" smtClean="0">
                <a:latin typeface="Arial Black" pitchFamily="34" charset="0"/>
              </a:rPr>
              <a:t> Αθανασία</a:t>
            </a:r>
          </a:p>
          <a:p>
            <a:pPr>
              <a:buNone/>
            </a:pPr>
            <a:endParaRPr lang="el-GR" sz="2800" dirty="0" smtClean="0"/>
          </a:p>
          <a:p>
            <a:pPr>
              <a:buNone/>
            </a:pPr>
            <a:endParaRPr lang="el-GR" sz="2600" dirty="0" smtClean="0"/>
          </a:p>
          <a:p>
            <a:pPr>
              <a:buNone/>
            </a:pPr>
            <a:endParaRPr lang="el-GR" dirty="0"/>
          </a:p>
        </p:txBody>
      </p:sp>
      <p:sp>
        <p:nvSpPr>
          <p:cNvPr id="5" name="4 - Θέση κειμένου"/>
          <p:cNvSpPr>
            <a:spLocks noGrp="1"/>
          </p:cNvSpPr>
          <p:nvPr>
            <p:ph type="body" sz="quarter" idx="3"/>
          </p:nvPr>
        </p:nvSpPr>
        <p:spPr>
          <a:xfrm flipV="1">
            <a:off x="4645025" y="-675456"/>
            <a:ext cx="4041775" cy="216024"/>
          </a:xfrm>
        </p:spPr>
        <p:txBody>
          <a:bodyPr>
            <a:normAutofit fontScale="40000" lnSpcReduction="20000"/>
          </a:bodyPr>
          <a:lstStyle/>
          <a:p>
            <a:endParaRPr lang="el-GR" dirty="0"/>
          </a:p>
        </p:txBody>
      </p:sp>
      <p:sp>
        <p:nvSpPr>
          <p:cNvPr id="6" name="5 - Θέση περιεχομένου"/>
          <p:cNvSpPr>
            <a:spLocks noGrp="1"/>
          </p:cNvSpPr>
          <p:nvPr>
            <p:ph sz="quarter" idx="4"/>
          </p:nvPr>
        </p:nvSpPr>
        <p:spPr>
          <a:xfrm>
            <a:off x="5868144" y="1268760"/>
            <a:ext cx="3275856" cy="5589240"/>
          </a:xfrm>
        </p:spPr>
        <p:txBody>
          <a:bodyPr>
            <a:normAutofit/>
          </a:bodyPr>
          <a:lstStyle/>
          <a:p>
            <a:pPr>
              <a:buNone/>
            </a:pPr>
            <a:r>
              <a:rPr lang="el-GR" sz="1800" b="1" dirty="0" smtClean="0">
                <a:latin typeface="Arial Black" pitchFamily="34" charset="0"/>
              </a:rPr>
              <a:t>Γιώργος    </a:t>
            </a:r>
            <a:r>
              <a:rPr lang="el-GR" sz="1800" b="1" dirty="0" err="1" smtClean="0">
                <a:latin typeface="Arial Black" pitchFamily="34" charset="0"/>
              </a:rPr>
              <a:t>Ζουμπουρλάς</a:t>
            </a:r>
            <a:endParaRPr lang="el-GR" sz="1800" b="1" dirty="0" smtClean="0">
              <a:latin typeface="Arial Black" pitchFamily="34" charset="0"/>
            </a:endParaRPr>
          </a:p>
          <a:p>
            <a:pPr>
              <a:buNone/>
            </a:pPr>
            <a:r>
              <a:rPr lang="el-GR" sz="1800" b="1" dirty="0" smtClean="0">
                <a:latin typeface="Arial Black" pitchFamily="34" charset="0"/>
              </a:rPr>
              <a:t>Αθανασία  </a:t>
            </a:r>
            <a:r>
              <a:rPr lang="el-GR" sz="1800" b="1" dirty="0" err="1" smtClean="0">
                <a:latin typeface="Arial Black" pitchFamily="34" charset="0"/>
              </a:rPr>
              <a:t>Τέλιου</a:t>
            </a:r>
            <a:endParaRPr lang="el-GR" sz="1800" b="1" dirty="0" smtClean="0">
              <a:latin typeface="Arial Black" pitchFamily="34" charset="0"/>
            </a:endParaRPr>
          </a:p>
          <a:p>
            <a:pPr>
              <a:buNone/>
            </a:pPr>
            <a:r>
              <a:rPr lang="el-GR" sz="1800" b="1" dirty="0" err="1" smtClean="0">
                <a:latin typeface="Arial Black" pitchFamily="34" charset="0"/>
              </a:rPr>
              <a:t>Αποστολος</a:t>
            </a:r>
            <a:r>
              <a:rPr lang="el-GR" sz="1800" b="1" dirty="0" smtClean="0">
                <a:latin typeface="Arial Black" pitchFamily="34" charset="0"/>
              </a:rPr>
              <a:t>  Ξενίδης</a:t>
            </a:r>
          </a:p>
          <a:p>
            <a:pPr>
              <a:buNone/>
            </a:pPr>
            <a:r>
              <a:rPr lang="el-GR" sz="1800" b="1" dirty="0" smtClean="0">
                <a:latin typeface="Arial Black" pitchFamily="34" charset="0"/>
              </a:rPr>
              <a:t>Δήμητρα  </a:t>
            </a:r>
            <a:r>
              <a:rPr lang="el-GR" sz="1800" b="1" dirty="0" err="1" smtClean="0">
                <a:latin typeface="Arial Black" pitchFamily="34" charset="0"/>
              </a:rPr>
              <a:t>Ζιώγα</a:t>
            </a:r>
            <a:endParaRPr lang="el-GR" sz="1800" b="1" dirty="0" smtClean="0">
              <a:latin typeface="Arial Black" pitchFamily="34" charset="0"/>
            </a:endParaRPr>
          </a:p>
          <a:p>
            <a:pPr>
              <a:buNone/>
            </a:pPr>
            <a:r>
              <a:rPr lang="el-GR" sz="1800" b="1" dirty="0" smtClean="0">
                <a:latin typeface="Arial Black" pitchFamily="34" charset="0"/>
              </a:rPr>
              <a:t>Σωτηρία  </a:t>
            </a:r>
            <a:r>
              <a:rPr lang="el-GR" sz="1800" b="1" dirty="0" err="1" smtClean="0">
                <a:latin typeface="Arial Black" pitchFamily="34" charset="0"/>
              </a:rPr>
              <a:t>Μπλίγγα</a:t>
            </a:r>
            <a:endParaRPr lang="el-GR" sz="1800" b="1" dirty="0" smtClean="0">
              <a:latin typeface="Arial Black" pitchFamily="34" charset="0"/>
            </a:endParaRPr>
          </a:p>
          <a:p>
            <a:pPr>
              <a:buNone/>
            </a:pPr>
            <a:r>
              <a:rPr lang="el-GR" sz="1800" b="1" dirty="0" smtClean="0">
                <a:latin typeface="Arial Black" pitchFamily="34" charset="0"/>
              </a:rPr>
              <a:t>Ειρήνη  </a:t>
            </a:r>
            <a:r>
              <a:rPr lang="el-GR" sz="1800" b="1" dirty="0" err="1" smtClean="0">
                <a:latin typeface="Arial Black" pitchFamily="34" charset="0"/>
              </a:rPr>
              <a:t>Εξάρχου</a:t>
            </a:r>
            <a:endParaRPr lang="el-GR" sz="1800" b="1" dirty="0" smtClean="0">
              <a:latin typeface="Arial Black" pitchFamily="34" charset="0"/>
            </a:endParaRPr>
          </a:p>
          <a:p>
            <a:pPr>
              <a:buNone/>
            </a:pPr>
            <a:r>
              <a:rPr lang="el-GR" sz="1800" b="1" dirty="0" smtClean="0">
                <a:latin typeface="Arial Black" pitchFamily="34" charset="0"/>
              </a:rPr>
              <a:t>Αλέξανδρος  Ζαχαράκη</a:t>
            </a:r>
          </a:p>
          <a:p>
            <a:pPr>
              <a:buNone/>
            </a:pPr>
            <a:r>
              <a:rPr lang="el-GR" sz="1800" b="1" dirty="0" smtClean="0">
                <a:latin typeface="Arial Black" pitchFamily="34" charset="0"/>
              </a:rPr>
              <a:t>Ευαγγελία  </a:t>
            </a:r>
            <a:r>
              <a:rPr lang="el-GR" sz="1800" b="1" dirty="0" err="1" smtClean="0">
                <a:latin typeface="Arial Black" pitchFamily="34" charset="0"/>
              </a:rPr>
              <a:t>Καλλιάρα</a:t>
            </a:r>
            <a:endParaRPr lang="el-GR" sz="1800" b="1" dirty="0" smtClean="0">
              <a:latin typeface="Arial Black" pitchFamily="34" charset="0"/>
            </a:endParaRPr>
          </a:p>
          <a:p>
            <a:pPr>
              <a:buNone/>
            </a:pPr>
            <a:r>
              <a:rPr lang="el-GR" sz="1800" b="1" dirty="0" smtClean="0">
                <a:latin typeface="Arial Black" pitchFamily="34" charset="0"/>
              </a:rPr>
              <a:t>Ειρήνη </a:t>
            </a:r>
            <a:r>
              <a:rPr lang="el-GR" sz="1800" b="1" dirty="0" err="1" smtClean="0">
                <a:latin typeface="Arial Black" pitchFamily="34" charset="0"/>
              </a:rPr>
              <a:t>Μπασδάνη</a:t>
            </a:r>
            <a:endParaRPr lang="el-GR" sz="1800" b="1" dirty="0" smtClean="0">
              <a:latin typeface="Arial Black" pitchFamily="34" charset="0"/>
            </a:endParaRPr>
          </a:p>
          <a:p>
            <a:pPr>
              <a:buNone/>
            </a:pPr>
            <a:r>
              <a:rPr lang="el-GR" sz="1800" b="1" dirty="0" smtClean="0">
                <a:latin typeface="Arial Black" pitchFamily="34" charset="0"/>
              </a:rPr>
              <a:t>Αλκμήνη  </a:t>
            </a:r>
            <a:r>
              <a:rPr lang="el-GR" sz="1800" b="1" dirty="0" err="1" smtClean="0">
                <a:latin typeface="Arial Black" pitchFamily="34" charset="0"/>
              </a:rPr>
              <a:t>Μάντζιου</a:t>
            </a:r>
            <a:endParaRPr lang="el-GR" sz="1800" b="1" dirty="0" smtClean="0">
              <a:latin typeface="Arial Black" pitchFamily="34" charset="0"/>
            </a:endParaRPr>
          </a:p>
          <a:p>
            <a:pPr>
              <a:buNone/>
            </a:pPr>
            <a:r>
              <a:rPr lang="el-GR" sz="1800" b="1" dirty="0" smtClean="0">
                <a:latin typeface="Arial Black" pitchFamily="34" charset="0"/>
              </a:rPr>
              <a:t>Γεωργία  </a:t>
            </a:r>
            <a:r>
              <a:rPr lang="el-GR" sz="1800" b="1" dirty="0" err="1" smtClean="0">
                <a:latin typeface="Arial Black" pitchFamily="34" charset="0"/>
              </a:rPr>
              <a:t>Χαλιαμπάλια</a:t>
            </a:r>
            <a:endParaRPr lang="el-GR" sz="1800" b="1" dirty="0" smtClean="0">
              <a:latin typeface="Arial Black" pitchFamily="34" charset="0"/>
            </a:endParaRPr>
          </a:p>
          <a:p>
            <a:pPr>
              <a:buNone/>
            </a:pPr>
            <a:r>
              <a:rPr lang="el-GR" sz="1800" b="1" dirty="0" smtClean="0">
                <a:latin typeface="Arial Black" pitchFamily="34" charset="0"/>
              </a:rPr>
              <a:t>Νίκος  </a:t>
            </a:r>
            <a:r>
              <a:rPr lang="el-GR" sz="1800" b="1" dirty="0" err="1" smtClean="0">
                <a:latin typeface="Arial Black" pitchFamily="34" charset="0"/>
              </a:rPr>
              <a:t>Λιώνας</a:t>
            </a:r>
            <a:endParaRPr lang="el-GR" sz="1800" b="1" dirty="0" smtClean="0">
              <a:latin typeface="Arial Black" pitchFamily="34" charset="0"/>
            </a:endParaRPr>
          </a:p>
          <a:p>
            <a:pPr>
              <a:buNone/>
            </a:pPr>
            <a:r>
              <a:rPr lang="el-GR" sz="1800" b="1" dirty="0" smtClean="0">
                <a:latin typeface="Arial Black" pitchFamily="34" charset="0"/>
              </a:rPr>
              <a:t>Κατερίνα     </a:t>
            </a:r>
            <a:r>
              <a:rPr lang="el-GR" sz="1800" b="1" dirty="0" err="1" smtClean="0">
                <a:latin typeface="Arial Black" pitchFamily="34" charset="0"/>
              </a:rPr>
              <a:t>Μαλισόβα</a:t>
            </a:r>
            <a:endParaRPr lang="el-GR" sz="1800" b="1" dirty="0" smtClean="0">
              <a:latin typeface="Arial Black" pitchFamily="34" charset="0"/>
            </a:endParaRPr>
          </a:p>
          <a:p>
            <a:pPr>
              <a:buNone/>
            </a:pPr>
            <a:r>
              <a:rPr lang="el-GR" sz="1800" b="1" dirty="0" err="1" smtClean="0">
                <a:latin typeface="Arial Black" pitchFamily="34" charset="0"/>
              </a:rPr>
              <a:t>Τζιουμάνη</a:t>
            </a:r>
            <a:r>
              <a:rPr lang="el-GR" sz="1800" b="1" dirty="0" smtClean="0">
                <a:latin typeface="Arial Black" pitchFamily="34" charset="0"/>
              </a:rPr>
              <a:t> Ευαγγελία</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smtClean="0">
                <a:latin typeface="Arial Black" pitchFamily="34" charset="0"/>
              </a:rPr>
              <a:t>Η  Εθνική  Βιβλιοθήκη  του  Καναδά</a:t>
            </a:r>
            <a:endParaRPr lang="el-GR" sz="3600" dirty="0">
              <a:latin typeface="Arial Black" pitchFamily="34" charset="0"/>
            </a:endParaRPr>
          </a:p>
        </p:txBody>
      </p:sp>
      <p:pic>
        <p:nvPicPr>
          <p:cNvPr id="5" name="4 - Θέση περιεχομένου" descr="4257930316_a8da324c1a_o[1].jpg"/>
          <p:cNvPicPr>
            <a:picLocks noGrp="1" noChangeAspect="1"/>
          </p:cNvPicPr>
          <p:nvPr>
            <p:ph sz="half" idx="1"/>
          </p:nvPr>
        </p:nvPicPr>
        <p:blipFill>
          <a:blip r:embed="rId2" cstate="print"/>
          <a:stretch>
            <a:fillRect/>
          </a:stretch>
        </p:blipFill>
        <p:spPr>
          <a:xfrm>
            <a:off x="251520" y="1700808"/>
            <a:ext cx="4392488" cy="4320480"/>
          </a:xfrm>
        </p:spPr>
      </p:pic>
      <p:sp>
        <p:nvSpPr>
          <p:cNvPr id="4" name="3 - Θέση περιεχομένου"/>
          <p:cNvSpPr>
            <a:spLocks noGrp="1"/>
          </p:cNvSpPr>
          <p:nvPr>
            <p:ph sz="half" idx="2"/>
          </p:nvPr>
        </p:nvSpPr>
        <p:spPr/>
        <p:txBody>
          <a:bodyPr/>
          <a:lstStyle/>
          <a:p>
            <a:pPr>
              <a:buNone/>
            </a:pPr>
            <a:r>
              <a:rPr lang="el-GR" dirty="0" smtClean="0"/>
              <a:t>  </a:t>
            </a:r>
          </a:p>
          <a:p>
            <a:pPr>
              <a:buNone/>
            </a:pPr>
            <a:r>
              <a:rPr lang="el-GR" b="1" dirty="0" smtClean="0">
                <a:latin typeface="Arial Black" pitchFamily="34" charset="0"/>
              </a:rPr>
              <a:t>   Η Εθνική Βιβλιοθήκη του Καναδά βρίσκεται στην Οττάβα. Ιδρύθηκε το 1953 και έχει απόθεμα πάνω από 18.8 εκατομμύρια βι</a:t>
            </a:r>
            <a:r>
              <a:rPr lang="el-GR" b="1" dirty="0" smtClean="0"/>
              <a:t>βλία</a:t>
            </a:r>
            <a:r>
              <a:rPr lang="el-GR" dirty="0" smtClean="0"/>
              <a:t>.</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latin typeface="Arial Black" pitchFamily="34" charset="0"/>
              </a:rPr>
              <a:t>Η  Βιβλιοθήκη  του  Πανεπιστημίου  Χάρβαρντ</a:t>
            </a:r>
            <a:endParaRPr lang="el-GR" sz="3600" dirty="0">
              <a:latin typeface="Arial Black" pitchFamily="34" charset="0"/>
            </a:endParaRPr>
          </a:p>
        </p:txBody>
      </p:sp>
      <p:pic>
        <p:nvPicPr>
          <p:cNvPr id="5" name="4 - Θέση περιεχομένου" descr="4257930652_1fcc2e9bdc_o[1].jpg"/>
          <p:cNvPicPr>
            <a:picLocks noGrp="1" noChangeAspect="1"/>
          </p:cNvPicPr>
          <p:nvPr>
            <p:ph sz="half" idx="1"/>
          </p:nvPr>
        </p:nvPicPr>
        <p:blipFill>
          <a:blip r:embed="rId2" cstate="print"/>
          <a:stretch>
            <a:fillRect/>
          </a:stretch>
        </p:blipFill>
        <p:spPr>
          <a:xfrm>
            <a:off x="251520" y="1628800"/>
            <a:ext cx="4608512" cy="4248472"/>
          </a:xfrm>
        </p:spPr>
      </p:pic>
      <p:sp>
        <p:nvSpPr>
          <p:cNvPr id="4" name="3 - Θέση περιεχομένου"/>
          <p:cNvSpPr>
            <a:spLocks noGrp="1"/>
          </p:cNvSpPr>
          <p:nvPr>
            <p:ph sz="half" idx="2"/>
          </p:nvPr>
        </p:nvSpPr>
        <p:spPr>
          <a:xfrm>
            <a:off x="5364088" y="1600201"/>
            <a:ext cx="3322712" cy="4349080"/>
          </a:xfrm>
        </p:spPr>
        <p:txBody>
          <a:bodyPr>
            <a:normAutofit fontScale="92500" lnSpcReduction="20000"/>
          </a:bodyPr>
          <a:lstStyle/>
          <a:p>
            <a:pPr>
              <a:buNone/>
            </a:pPr>
            <a:r>
              <a:rPr lang="el-GR" dirty="0" smtClean="0"/>
              <a:t>   </a:t>
            </a:r>
            <a:r>
              <a:rPr lang="el-GR" b="1" dirty="0" smtClean="0">
                <a:latin typeface="Arial Black" pitchFamily="34" charset="0"/>
              </a:rPr>
              <a:t>Η Βιβλιοθήκη του Πανεπιστημίου Χάρβαρντ βρίσκεται στο </a:t>
            </a:r>
            <a:r>
              <a:rPr lang="el-GR" b="1" dirty="0" err="1" smtClean="0">
                <a:latin typeface="Arial Black" pitchFamily="34" charset="0"/>
              </a:rPr>
              <a:t>Cambridge</a:t>
            </a:r>
            <a:r>
              <a:rPr lang="el-GR" b="1" dirty="0" smtClean="0">
                <a:latin typeface="Arial Black" pitchFamily="34" charset="0"/>
              </a:rPr>
              <a:t> των ΗΠΑ.</a:t>
            </a:r>
          </a:p>
          <a:p>
            <a:pPr>
              <a:buNone/>
            </a:pPr>
            <a:r>
              <a:rPr lang="el-GR" b="1" dirty="0" smtClean="0">
                <a:latin typeface="Arial Black" pitchFamily="34" charset="0"/>
              </a:rPr>
              <a:t>   Ιδρύθηκε το 1638 και έχει απόθεμα πάνω από 13.1 εκατομμύρια βιβλία.</a:t>
            </a:r>
            <a:endParaRPr lang="el-GR" b="1" dirty="0">
              <a:latin typeface="Arial Black"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smtClean="0">
                <a:latin typeface="Arial Black" pitchFamily="34" charset="0"/>
              </a:rPr>
              <a:t>Η  Δημόσια  Βιβλιοθήκη  της  Νέας  Υόρκης</a:t>
            </a:r>
            <a:endParaRPr lang="el-GR" sz="3600" dirty="0">
              <a:latin typeface="Arial Black" pitchFamily="34" charset="0"/>
            </a:endParaRPr>
          </a:p>
        </p:txBody>
      </p:sp>
      <p:pic>
        <p:nvPicPr>
          <p:cNvPr id="5" name="4 - Θέση περιεχομένου" descr="4257173557_13937441a8_o[1].jpg"/>
          <p:cNvPicPr>
            <a:picLocks noGrp="1" noChangeAspect="1"/>
          </p:cNvPicPr>
          <p:nvPr>
            <p:ph sz="half" idx="1"/>
          </p:nvPr>
        </p:nvPicPr>
        <p:blipFill>
          <a:blip r:embed="rId2" cstate="print"/>
          <a:stretch>
            <a:fillRect/>
          </a:stretch>
        </p:blipFill>
        <p:spPr>
          <a:xfrm>
            <a:off x="179512" y="1772816"/>
            <a:ext cx="4536504" cy="4248472"/>
          </a:xfrm>
        </p:spPr>
      </p:pic>
      <p:sp>
        <p:nvSpPr>
          <p:cNvPr id="4" name="3 - Θέση περιεχομένου"/>
          <p:cNvSpPr>
            <a:spLocks noGrp="1"/>
          </p:cNvSpPr>
          <p:nvPr>
            <p:ph sz="half" idx="2"/>
          </p:nvPr>
        </p:nvSpPr>
        <p:spPr>
          <a:xfrm>
            <a:off x="5004048" y="1700808"/>
            <a:ext cx="3682752" cy="4425355"/>
          </a:xfrm>
        </p:spPr>
        <p:txBody>
          <a:bodyPr>
            <a:normAutofit lnSpcReduction="10000"/>
          </a:bodyPr>
          <a:lstStyle/>
          <a:p>
            <a:pPr>
              <a:buNone/>
            </a:pPr>
            <a:r>
              <a:rPr lang="el-GR" dirty="0" smtClean="0"/>
              <a:t>   </a:t>
            </a:r>
            <a:r>
              <a:rPr lang="el-GR" b="1" dirty="0" smtClean="0">
                <a:latin typeface="Arial Black" pitchFamily="34" charset="0"/>
              </a:rPr>
              <a:t>Η Δημόσια Βιβλιοθήκη της Νέας Υόρκης βρίσκεται στη Νέα Υόρκη. Ιδρύθηκε το 1895 και έχει απόθεμα πάνω από 13 εκατομμύρια βιβλία.</a:t>
            </a:r>
            <a:endParaRPr lang="el-GR" b="1" dirty="0">
              <a:latin typeface="Arial Black"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354162"/>
          </a:xfrm>
        </p:spPr>
        <p:txBody>
          <a:bodyPr>
            <a:normAutofit fontScale="90000"/>
          </a:bodyPr>
          <a:lstStyle/>
          <a:p>
            <a:r>
              <a:rPr lang="el-GR" sz="3600" b="1" dirty="0" smtClean="0">
                <a:latin typeface="Arial Black" pitchFamily="34" charset="0"/>
              </a:rPr>
              <a:t>Η  μεγαλύτερη  μοναστηριακή  βιβλιοθήκη  του κόσμου  Βρίσκεται  στην  Αυστρία  </a:t>
            </a:r>
            <a:r>
              <a:rPr lang="el-GR" b="1" dirty="0" smtClean="0">
                <a:latin typeface="Mistral" pitchFamily="66" charset="0"/>
              </a:rPr>
              <a:t/>
            </a:r>
            <a:br>
              <a:rPr lang="el-GR" b="1" dirty="0" smtClean="0">
                <a:latin typeface="Mistral" pitchFamily="66" charset="0"/>
              </a:rPr>
            </a:br>
            <a:endParaRPr lang="el-GR" b="1" dirty="0">
              <a:latin typeface="Mistral" pitchFamily="66" charset="0"/>
            </a:endParaRPr>
          </a:p>
        </p:txBody>
      </p:sp>
      <p:pic>
        <p:nvPicPr>
          <p:cNvPr id="5" name="4 - Θέση περιεχομένου" descr="600639_admont-abbey-monastery-library-austria-6.jpg"/>
          <p:cNvPicPr>
            <a:picLocks noGrp="1" noChangeAspect="1"/>
          </p:cNvPicPr>
          <p:nvPr>
            <p:ph sz="half" idx="1"/>
          </p:nvPr>
        </p:nvPicPr>
        <p:blipFill>
          <a:blip r:embed="rId2" cstate="print"/>
          <a:stretch>
            <a:fillRect/>
          </a:stretch>
        </p:blipFill>
        <p:spPr>
          <a:xfrm>
            <a:off x="457200" y="2519570"/>
            <a:ext cx="3898776" cy="2594185"/>
          </a:xfrm>
        </p:spPr>
      </p:pic>
      <p:sp>
        <p:nvSpPr>
          <p:cNvPr id="4" name="3 - Θέση περιεχομένου"/>
          <p:cNvSpPr>
            <a:spLocks noGrp="1"/>
          </p:cNvSpPr>
          <p:nvPr>
            <p:ph sz="half" idx="2"/>
          </p:nvPr>
        </p:nvSpPr>
        <p:spPr>
          <a:xfrm>
            <a:off x="4355976" y="1772816"/>
            <a:ext cx="4608512" cy="4824536"/>
          </a:xfrm>
        </p:spPr>
        <p:txBody>
          <a:bodyPr>
            <a:normAutofit fontScale="70000" lnSpcReduction="20000"/>
          </a:bodyPr>
          <a:lstStyle/>
          <a:p>
            <a:pPr>
              <a:buNone/>
            </a:pPr>
            <a:r>
              <a:rPr lang="el-GR" dirty="0" smtClean="0">
                <a:latin typeface="Arial Black" pitchFamily="34" charset="0"/>
              </a:rPr>
              <a:t>   Το </a:t>
            </a:r>
            <a:r>
              <a:rPr lang="el-GR" dirty="0" err="1" smtClean="0">
                <a:latin typeface="Arial Black" pitchFamily="34" charset="0"/>
              </a:rPr>
              <a:t>Άντοντ</a:t>
            </a:r>
            <a:r>
              <a:rPr lang="el-GR" dirty="0" smtClean="0">
                <a:latin typeface="Arial Black" pitchFamily="34" charset="0"/>
              </a:rPr>
              <a:t> </a:t>
            </a:r>
            <a:r>
              <a:rPr lang="el-GR" dirty="0" err="1" smtClean="0">
                <a:latin typeface="Arial Black" pitchFamily="34" charset="0"/>
              </a:rPr>
              <a:t>Άμπεϊ</a:t>
            </a:r>
            <a:r>
              <a:rPr lang="el-GR" dirty="0" smtClean="0">
                <a:latin typeface="Arial Black" pitchFamily="34" charset="0"/>
              </a:rPr>
              <a:t> είναι ένα μοναστήρι του τάγματος των Βενεδικτίνων μοναχών που βρίσκεται στις όχθες του ποταμού </a:t>
            </a:r>
            <a:r>
              <a:rPr lang="el-GR" dirty="0" err="1" smtClean="0">
                <a:latin typeface="Arial Black" pitchFamily="34" charset="0"/>
              </a:rPr>
              <a:t>Eνς</a:t>
            </a:r>
            <a:r>
              <a:rPr lang="el-GR" dirty="0" smtClean="0">
                <a:latin typeface="Arial Black" pitchFamily="34" charset="0"/>
              </a:rPr>
              <a:t>, στην πόλη </a:t>
            </a:r>
            <a:r>
              <a:rPr lang="el-GR" dirty="0" err="1" smtClean="0">
                <a:latin typeface="Arial Black" pitchFamily="34" charset="0"/>
              </a:rPr>
              <a:t>Άντμοντ</a:t>
            </a:r>
            <a:r>
              <a:rPr lang="el-GR" dirty="0" smtClean="0">
                <a:latin typeface="Arial Black" pitchFamily="34" charset="0"/>
              </a:rPr>
              <a:t> της </a:t>
            </a:r>
            <a:r>
              <a:rPr lang="el-GR" dirty="0" err="1" smtClean="0">
                <a:latin typeface="Arial Black" pitchFamily="34" charset="0"/>
              </a:rPr>
              <a:t>Αυστρίαςκαι</a:t>
            </a:r>
            <a:r>
              <a:rPr lang="el-GR" dirty="0" smtClean="0">
                <a:latin typeface="Arial Black" pitchFamily="34" charset="0"/>
              </a:rPr>
              <a:t> περιέχει τη μεγαλύτερη μοναστική βιβλιοθήκη</a:t>
            </a:r>
          </a:p>
          <a:p>
            <a:pPr>
              <a:buNone/>
            </a:pPr>
            <a:endParaRPr lang="el-GR" dirty="0" smtClean="0">
              <a:latin typeface="Arial Black" pitchFamily="34" charset="0"/>
            </a:endParaRPr>
          </a:p>
          <a:p>
            <a:pPr>
              <a:buNone/>
            </a:pPr>
            <a:r>
              <a:rPr lang="el-GR" dirty="0" smtClean="0">
                <a:latin typeface="Arial Black" pitchFamily="34" charset="0"/>
              </a:rPr>
              <a:t>    Η συλλογή της βιβλιοθήκης περιλαμβάνει περίπου 200.000 τόμους . Οι πολυτιμότεροι θησαυροί είναι τα 1.400 χειρόγραφα (το παλαιότερο του 8ου αιώνα) και τα 530 </a:t>
            </a:r>
            <a:r>
              <a:rPr lang="el-GR" dirty="0" err="1" smtClean="0">
                <a:latin typeface="Arial Black" pitchFamily="34" charset="0"/>
              </a:rPr>
              <a:t>παλαίτυπα</a:t>
            </a:r>
            <a:r>
              <a:rPr lang="el-GR" dirty="0" smtClean="0">
                <a:latin typeface="Arial Black" pitchFamily="34" charset="0"/>
              </a:rPr>
              <a:t> (βιβλία τυπωμένα πριν από το 1500). </a:t>
            </a:r>
          </a:p>
          <a:p>
            <a:pPr>
              <a:buNone/>
            </a:pPr>
            <a:endParaRPr lang="el-GR" dirty="0" smtClean="0"/>
          </a:p>
          <a:p>
            <a:pPr>
              <a:buNone/>
            </a:pP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smtClean="0">
                <a:latin typeface="Arial Black" pitchFamily="34" charset="0"/>
              </a:rPr>
              <a:t>ΜΕΓΑΛΕΣ   ΩΡΑΙΕΣ  ΚΑΙ  ΔΙΑΣΗΜΕΣ</a:t>
            </a:r>
            <a:endParaRPr lang="el-GR" sz="3600" b="1" dirty="0">
              <a:latin typeface="Arial Black" pitchFamily="34" charset="0"/>
            </a:endParaRPr>
          </a:p>
        </p:txBody>
      </p:sp>
      <p:sp>
        <p:nvSpPr>
          <p:cNvPr id="3" name="2 - Θέση περιεχομένου"/>
          <p:cNvSpPr>
            <a:spLocks noGrp="1"/>
          </p:cNvSpPr>
          <p:nvPr>
            <p:ph sz="half" idx="1"/>
          </p:nvPr>
        </p:nvSpPr>
        <p:spPr/>
        <p:txBody>
          <a:bodyPr/>
          <a:lstStyle/>
          <a:p>
            <a:r>
              <a:rPr lang="el-GR" b="1" dirty="0" smtClean="0"/>
              <a:t>Πανεπιστήμιο </a:t>
            </a:r>
            <a:r>
              <a:rPr lang="en-US" b="1" dirty="0" smtClean="0"/>
              <a:t>Coimbra </a:t>
            </a:r>
            <a:r>
              <a:rPr lang="el-GR" b="1" dirty="0" smtClean="0"/>
              <a:t>Πορτογαλία</a:t>
            </a:r>
            <a:endParaRPr lang="el-GR" dirty="0"/>
          </a:p>
        </p:txBody>
      </p:sp>
      <p:sp>
        <p:nvSpPr>
          <p:cNvPr id="4" name="3 - Θέση περιεχομένου"/>
          <p:cNvSpPr>
            <a:spLocks noGrp="1"/>
          </p:cNvSpPr>
          <p:nvPr>
            <p:ph sz="half" idx="2"/>
          </p:nvPr>
        </p:nvSpPr>
        <p:spPr/>
        <p:txBody>
          <a:bodyPr/>
          <a:lstStyle/>
          <a:p>
            <a:r>
              <a:rPr lang="en-US" b="1" dirty="0" smtClean="0"/>
              <a:t>Saratov Monastery, </a:t>
            </a:r>
            <a:r>
              <a:rPr lang="el-GR" b="1" dirty="0" smtClean="0"/>
              <a:t>Πράγα</a:t>
            </a:r>
            <a:endParaRPr lang="el-GR" dirty="0"/>
          </a:p>
        </p:txBody>
      </p:sp>
      <p:pic>
        <p:nvPicPr>
          <p:cNvPr id="5" name="4 - Θέση περιεχομένου" descr="liby5.jpg"/>
          <p:cNvPicPr>
            <a:picLocks noChangeAspect="1"/>
          </p:cNvPicPr>
          <p:nvPr/>
        </p:nvPicPr>
        <p:blipFill>
          <a:blip r:embed="rId2" cstate="print"/>
          <a:stretch>
            <a:fillRect/>
          </a:stretch>
        </p:blipFill>
        <p:spPr>
          <a:xfrm>
            <a:off x="467544" y="2204864"/>
            <a:ext cx="3888432" cy="4176464"/>
          </a:xfrm>
          <a:prstGeom prst="rect">
            <a:avLst/>
          </a:prstGeom>
        </p:spPr>
      </p:pic>
      <p:pic>
        <p:nvPicPr>
          <p:cNvPr id="6" name="4 - Θέση περιεχομένου" descr="liby12.jpg"/>
          <p:cNvPicPr>
            <a:picLocks noChangeAspect="1"/>
          </p:cNvPicPr>
          <p:nvPr/>
        </p:nvPicPr>
        <p:blipFill>
          <a:blip r:embed="rId3" cstate="print"/>
          <a:stretch>
            <a:fillRect/>
          </a:stretch>
        </p:blipFill>
        <p:spPr>
          <a:xfrm>
            <a:off x="5004048" y="2132856"/>
            <a:ext cx="3816424" cy="410445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rot="10985201" flipV="1">
            <a:off x="520402" y="-1464919"/>
            <a:ext cx="8033484" cy="855087"/>
          </a:xfrm>
        </p:spPr>
        <p:txBody>
          <a:bodyPr>
            <a:normAutofit/>
          </a:bodyPr>
          <a:lstStyle/>
          <a:p>
            <a:endParaRPr lang="el-GR" dirty="0"/>
          </a:p>
        </p:txBody>
      </p:sp>
      <p:sp>
        <p:nvSpPr>
          <p:cNvPr id="3" name="2 - Θέση κειμένου"/>
          <p:cNvSpPr>
            <a:spLocks noGrp="1"/>
          </p:cNvSpPr>
          <p:nvPr>
            <p:ph type="body" idx="1"/>
          </p:nvPr>
        </p:nvSpPr>
        <p:spPr>
          <a:xfrm>
            <a:off x="457200" y="476673"/>
            <a:ext cx="4040188" cy="1296144"/>
          </a:xfrm>
        </p:spPr>
        <p:txBody>
          <a:bodyPr>
            <a:normAutofit/>
          </a:bodyPr>
          <a:lstStyle/>
          <a:p>
            <a:r>
              <a:rPr lang="en-US" sz="2800" dirty="0" err="1" smtClean="0">
                <a:latin typeface="Arial Black" pitchFamily="34" charset="0"/>
              </a:rPr>
              <a:t>Clementinum</a:t>
            </a:r>
            <a:r>
              <a:rPr lang="en-US" sz="2800" dirty="0" smtClean="0">
                <a:latin typeface="Arial Black" pitchFamily="34" charset="0"/>
              </a:rPr>
              <a:t>, </a:t>
            </a:r>
            <a:r>
              <a:rPr lang="el-GR" sz="2800" dirty="0" smtClean="0">
                <a:latin typeface="Arial Black" pitchFamily="34" charset="0"/>
              </a:rPr>
              <a:t>Πράγα</a:t>
            </a:r>
            <a:endParaRPr lang="el-GR" sz="2800" dirty="0">
              <a:latin typeface="Arial Black" pitchFamily="34" charset="0"/>
            </a:endParaRPr>
          </a:p>
        </p:txBody>
      </p:sp>
      <p:pic>
        <p:nvPicPr>
          <p:cNvPr id="7" name="4 - Θέση περιεχομένου" descr="liby16.jpg"/>
          <p:cNvPicPr>
            <a:picLocks noGrp="1" noChangeAspect="1"/>
          </p:cNvPicPr>
          <p:nvPr>
            <p:ph sz="half" idx="2"/>
          </p:nvPr>
        </p:nvPicPr>
        <p:blipFill>
          <a:blip r:embed="rId2" cstate="print"/>
          <a:stretch>
            <a:fillRect/>
          </a:stretch>
        </p:blipFill>
        <p:spPr>
          <a:xfrm>
            <a:off x="457200" y="2204864"/>
            <a:ext cx="4040188" cy="3888431"/>
          </a:xfrm>
        </p:spPr>
      </p:pic>
      <p:sp>
        <p:nvSpPr>
          <p:cNvPr id="8" name="1 - Τίτλος"/>
          <p:cNvSpPr>
            <a:spLocks noGrp="1"/>
          </p:cNvSpPr>
          <p:nvPr>
            <p:ph type="body" sz="quarter" idx="3"/>
          </p:nvPr>
        </p:nvSpPr>
        <p:spPr>
          <a:xfrm>
            <a:off x="4645025" y="836712"/>
            <a:ext cx="4041775" cy="1338163"/>
          </a:xfrm>
        </p:spPr>
        <p:txBody>
          <a:bodyPr>
            <a:normAutofit fontScale="40000" lnSpcReduction="20000"/>
          </a:bodyPr>
          <a:lstStyle/>
          <a:p>
            <a:r>
              <a:rPr lang="el-GR" sz="6700" b="1" dirty="0">
                <a:latin typeface="Arial Black" pitchFamily="34" charset="0"/>
              </a:rPr>
              <a:t>Εθνική βιβλιοθήκη Λευκορωσίας – </a:t>
            </a:r>
            <a:r>
              <a:rPr lang="el-GR" sz="6700" b="1" dirty="0" err="1">
                <a:latin typeface="Arial Black" pitchFamily="34" charset="0"/>
              </a:rPr>
              <a:t>Minsk</a:t>
            </a:r>
            <a:r>
              <a:rPr lang="el-GR" sz="6700" b="1" dirty="0">
                <a:latin typeface="Arial Black" pitchFamily="34" charset="0"/>
              </a:rPr>
              <a:t>, Λευκορωσία</a:t>
            </a:r>
            <a:r>
              <a:rPr lang="el-GR" sz="6700" b="1" dirty="0" smtClean="0"/>
              <a:t/>
            </a:r>
            <a:br>
              <a:rPr lang="el-GR" sz="6700" b="1" dirty="0" smtClean="0"/>
            </a:br>
            <a:r>
              <a:rPr lang="el-GR" b="1" dirty="0" smtClean="0"/>
              <a:t/>
            </a:r>
            <a:br>
              <a:rPr lang="el-GR" b="1" dirty="0" smtClean="0"/>
            </a:br>
            <a:endParaRPr lang="el-GR" dirty="0"/>
          </a:p>
        </p:txBody>
      </p:sp>
      <p:pic>
        <p:nvPicPr>
          <p:cNvPr id="9" name="4 - Θέση περιεχομένου" descr="pio-entupwsiakes-vivliothikes-01.jpg"/>
          <p:cNvPicPr>
            <a:picLocks noGrp="1" noChangeAspect="1"/>
          </p:cNvPicPr>
          <p:nvPr>
            <p:ph sz="quarter" idx="4"/>
          </p:nvPr>
        </p:nvPicPr>
        <p:blipFill>
          <a:blip r:embed="rId3" cstate="print"/>
          <a:stretch>
            <a:fillRect/>
          </a:stretch>
        </p:blipFill>
        <p:spPr>
          <a:xfrm>
            <a:off x="4716016" y="2132856"/>
            <a:ext cx="4041775" cy="396044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9432"/>
            <a:ext cx="8229600" cy="459432"/>
          </a:xfrm>
        </p:spPr>
        <p:txBody>
          <a:bodyPr>
            <a:normAutofit fontScale="90000"/>
          </a:bodyPr>
          <a:lstStyle/>
          <a:p>
            <a:endParaRPr lang="el-GR" dirty="0"/>
          </a:p>
        </p:txBody>
      </p:sp>
      <p:sp>
        <p:nvSpPr>
          <p:cNvPr id="7" name="1 - Τίτλος"/>
          <p:cNvSpPr>
            <a:spLocks noGrp="1"/>
          </p:cNvSpPr>
          <p:nvPr>
            <p:ph type="body" idx="1"/>
          </p:nvPr>
        </p:nvSpPr>
        <p:spPr>
          <a:xfrm>
            <a:off x="457200" y="764704"/>
            <a:ext cx="4040188" cy="1410171"/>
          </a:xfrm>
        </p:spPr>
        <p:txBody>
          <a:bodyPr>
            <a:normAutofit fontScale="75000" lnSpcReduction="20000"/>
          </a:bodyPr>
          <a:lstStyle/>
          <a:p>
            <a:r>
              <a:rPr lang="el-GR" sz="3400" b="1" dirty="0">
                <a:latin typeface="Arial Black" pitchFamily="34" charset="0"/>
              </a:rPr>
              <a:t>Βιβλιοθήκη </a:t>
            </a:r>
            <a:r>
              <a:rPr lang="en-US" sz="3400" b="1" dirty="0">
                <a:latin typeface="Arial Black" pitchFamily="34" charset="0"/>
              </a:rPr>
              <a:t>Geisel </a:t>
            </a:r>
            <a:endParaRPr lang="el-GR" sz="3400" b="1" dirty="0" smtClean="0">
              <a:latin typeface="Arial Black" pitchFamily="34" charset="0"/>
            </a:endParaRPr>
          </a:p>
          <a:p>
            <a:r>
              <a:rPr lang="en-US" sz="3400" b="1" dirty="0" smtClean="0">
                <a:latin typeface="Arial Black" pitchFamily="34" charset="0"/>
              </a:rPr>
              <a:t>La </a:t>
            </a:r>
            <a:r>
              <a:rPr lang="en-US" sz="3400" b="1" dirty="0">
                <a:latin typeface="Arial Black" pitchFamily="34" charset="0"/>
              </a:rPr>
              <a:t>Jolla, </a:t>
            </a:r>
            <a:r>
              <a:rPr lang="el-GR" sz="3400" b="1" dirty="0">
                <a:latin typeface="Arial Black" pitchFamily="34" charset="0"/>
              </a:rPr>
              <a:t>Καλιφόρνια</a:t>
            </a:r>
            <a:r>
              <a:rPr lang="el-GR" b="1" dirty="0" smtClean="0">
                <a:latin typeface="Arial Black" pitchFamily="34" charset="0"/>
              </a:rPr>
              <a:t/>
            </a:r>
            <a:br>
              <a:rPr lang="el-GR" b="1" dirty="0" smtClean="0">
                <a:latin typeface="Arial Black" pitchFamily="34" charset="0"/>
              </a:rPr>
            </a:br>
            <a:r>
              <a:rPr lang="el-GR" b="1" dirty="0" smtClean="0">
                <a:latin typeface="Arial Black" pitchFamily="34" charset="0"/>
              </a:rPr>
              <a:t/>
            </a:r>
            <a:br>
              <a:rPr lang="el-GR" b="1" dirty="0" smtClean="0">
                <a:latin typeface="Arial Black" pitchFamily="34" charset="0"/>
              </a:rPr>
            </a:br>
            <a:endParaRPr lang="el-GR" dirty="0">
              <a:latin typeface="Arial Black" pitchFamily="34" charset="0"/>
            </a:endParaRPr>
          </a:p>
        </p:txBody>
      </p:sp>
      <p:pic>
        <p:nvPicPr>
          <p:cNvPr id="8" name="4 - Θέση περιεχομένου" descr="pio-entupwsiakes-vivliothikes-02.jpg"/>
          <p:cNvPicPr>
            <a:picLocks noGrp="1" noChangeAspect="1"/>
          </p:cNvPicPr>
          <p:nvPr>
            <p:ph sz="half" idx="2"/>
          </p:nvPr>
        </p:nvPicPr>
        <p:blipFill>
          <a:blip r:embed="rId2" cstate="print"/>
          <a:stretch>
            <a:fillRect/>
          </a:stretch>
        </p:blipFill>
        <p:spPr>
          <a:xfrm>
            <a:off x="251520" y="2060848"/>
            <a:ext cx="4245868" cy="4104455"/>
          </a:xfrm>
        </p:spPr>
      </p:pic>
      <p:sp>
        <p:nvSpPr>
          <p:cNvPr id="5" name="4 - Θέση κειμένου"/>
          <p:cNvSpPr>
            <a:spLocks noGrp="1"/>
          </p:cNvSpPr>
          <p:nvPr>
            <p:ph type="body" sz="quarter" idx="3"/>
          </p:nvPr>
        </p:nvSpPr>
        <p:spPr>
          <a:xfrm>
            <a:off x="4644008" y="836712"/>
            <a:ext cx="4041775" cy="936104"/>
          </a:xfrm>
        </p:spPr>
        <p:txBody>
          <a:bodyPr>
            <a:noAutofit/>
          </a:bodyPr>
          <a:lstStyle/>
          <a:p>
            <a:r>
              <a:rPr lang="el-GR" sz="2800" dirty="0" smtClean="0">
                <a:latin typeface="Arial Black" pitchFamily="34" charset="0"/>
              </a:rPr>
              <a:t>Νομική Βιβλιοθήκη στην </a:t>
            </a:r>
            <a:r>
              <a:rPr lang="en-US" sz="2800" dirty="0" smtClean="0">
                <a:latin typeface="Arial Black" pitchFamily="34" charset="0"/>
              </a:rPr>
              <a:t>Iowa</a:t>
            </a:r>
            <a:endParaRPr lang="el-GR" sz="2800" dirty="0">
              <a:latin typeface="Arial Black" pitchFamily="34" charset="0"/>
            </a:endParaRPr>
          </a:p>
        </p:txBody>
      </p:sp>
      <p:pic>
        <p:nvPicPr>
          <p:cNvPr id="9" name="4 - Θέση περιεχομένου" descr="pio-entupwsiakes-vivliothikes-05.jpg"/>
          <p:cNvPicPr>
            <a:picLocks noGrp="1" noChangeAspect="1"/>
          </p:cNvPicPr>
          <p:nvPr>
            <p:ph sz="quarter" idx="4"/>
          </p:nvPr>
        </p:nvPicPr>
        <p:blipFill>
          <a:blip r:embed="rId3" cstate="print"/>
          <a:stretch>
            <a:fillRect/>
          </a:stretch>
        </p:blipFill>
        <p:spPr>
          <a:xfrm>
            <a:off x="4645025" y="2629342"/>
            <a:ext cx="4041775" cy="304235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Βιβλιοθήκες στην Γερμανία</a:t>
            </a:r>
            <a:endParaRPr lang="el-GR" sz="3600" b="1" dirty="0"/>
          </a:p>
        </p:txBody>
      </p:sp>
      <p:pic>
        <p:nvPicPr>
          <p:cNvPr id="5" name="4 - Θέση περιεχομένου" descr="modernlibrary5.jpg"/>
          <p:cNvPicPr>
            <a:picLocks noGrp="1" noChangeAspect="1"/>
          </p:cNvPicPr>
          <p:nvPr>
            <p:ph sz="half" idx="1"/>
          </p:nvPr>
        </p:nvPicPr>
        <p:blipFill>
          <a:blip r:embed="rId2" cstate="print"/>
          <a:stretch>
            <a:fillRect/>
          </a:stretch>
        </p:blipFill>
        <p:spPr>
          <a:xfrm>
            <a:off x="251520" y="1916833"/>
            <a:ext cx="4244280" cy="4248472"/>
          </a:xfrm>
        </p:spPr>
      </p:pic>
      <p:pic>
        <p:nvPicPr>
          <p:cNvPr id="6" name="5 - Θέση περιεχομένου" descr="modernlibrary6.jpg"/>
          <p:cNvPicPr>
            <a:picLocks noGrp="1" noChangeAspect="1"/>
          </p:cNvPicPr>
          <p:nvPr>
            <p:ph sz="half" idx="2"/>
          </p:nvPr>
        </p:nvPicPr>
        <p:blipFill>
          <a:blip r:embed="rId3" cstate="print"/>
          <a:stretch>
            <a:fillRect/>
          </a:stretch>
        </p:blipFill>
        <p:spPr>
          <a:xfrm>
            <a:off x="4648200" y="2350542"/>
            <a:ext cx="4038600" cy="3025279"/>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33143"/>
            <a:ext cx="8229600" cy="45719"/>
          </a:xfrm>
        </p:spPr>
        <p:txBody>
          <a:bodyPr>
            <a:normAutofit fontScale="90000"/>
          </a:bodyPr>
          <a:lstStyle/>
          <a:p>
            <a:endParaRPr lang="el-GR" dirty="0"/>
          </a:p>
        </p:txBody>
      </p:sp>
      <p:sp>
        <p:nvSpPr>
          <p:cNvPr id="3" name="2 - Θέση κειμένου"/>
          <p:cNvSpPr>
            <a:spLocks noGrp="1"/>
          </p:cNvSpPr>
          <p:nvPr>
            <p:ph type="body" idx="1"/>
          </p:nvPr>
        </p:nvSpPr>
        <p:spPr>
          <a:xfrm>
            <a:off x="457200" y="764704"/>
            <a:ext cx="4040188" cy="1410171"/>
          </a:xfrm>
        </p:spPr>
        <p:txBody>
          <a:bodyPr>
            <a:normAutofit lnSpcReduction="10000"/>
          </a:bodyPr>
          <a:lstStyle/>
          <a:p>
            <a:r>
              <a:rPr lang="el-GR" sz="2800" dirty="0" smtClean="0">
                <a:latin typeface="Arial Black" pitchFamily="34" charset="0"/>
              </a:rPr>
              <a:t>Πανεπιστήμιο</a:t>
            </a:r>
          </a:p>
          <a:p>
            <a:r>
              <a:rPr lang="el-GR" sz="2800" dirty="0" smtClean="0">
                <a:latin typeface="Arial Black" pitchFamily="34" charset="0"/>
              </a:rPr>
              <a:t>Σαλαμάνκας</a:t>
            </a:r>
            <a:r>
              <a:rPr lang="en-US" sz="2800" dirty="0" smtClean="0">
                <a:latin typeface="Arial Black" pitchFamily="34" charset="0"/>
              </a:rPr>
              <a:t> </a:t>
            </a:r>
            <a:r>
              <a:rPr lang="en-US" sz="2800" dirty="0" err="1" smtClean="0">
                <a:latin typeface="Arial Black" pitchFamily="34" charset="0"/>
              </a:rPr>
              <a:t>Ισπανία</a:t>
            </a:r>
            <a:endParaRPr lang="en-US" sz="2800" dirty="0" smtClean="0">
              <a:latin typeface="Arial Black" pitchFamily="34" charset="0"/>
            </a:endParaRPr>
          </a:p>
          <a:p>
            <a:endParaRPr lang="el-GR" dirty="0"/>
          </a:p>
        </p:txBody>
      </p:sp>
      <p:pic>
        <p:nvPicPr>
          <p:cNvPr id="7" name="6 - Θέση περιεχομένου" descr="omorfoteres-sxolikes-vivliothikes-08.jpg"/>
          <p:cNvPicPr>
            <a:picLocks noGrp="1" noChangeAspect="1"/>
          </p:cNvPicPr>
          <p:nvPr>
            <p:ph sz="half" idx="2"/>
          </p:nvPr>
        </p:nvPicPr>
        <p:blipFill>
          <a:blip r:embed="rId2" cstate="print"/>
          <a:stretch>
            <a:fillRect/>
          </a:stretch>
        </p:blipFill>
        <p:spPr>
          <a:xfrm>
            <a:off x="251520" y="1844824"/>
            <a:ext cx="4245868" cy="4392488"/>
          </a:xfrm>
        </p:spPr>
      </p:pic>
      <p:sp>
        <p:nvSpPr>
          <p:cNvPr id="5" name="4 - Θέση κειμένου"/>
          <p:cNvSpPr>
            <a:spLocks noGrp="1"/>
          </p:cNvSpPr>
          <p:nvPr>
            <p:ph type="body" sz="quarter" idx="3"/>
          </p:nvPr>
        </p:nvSpPr>
        <p:spPr/>
        <p:txBody>
          <a:bodyPr>
            <a:normAutofit fontScale="25000" lnSpcReduction="20000"/>
          </a:bodyPr>
          <a:lstStyle/>
          <a:p>
            <a:r>
              <a:rPr lang="el-GR" sz="11200" dirty="0" smtClean="0">
                <a:latin typeface="Arial Black" pitchFamily="34" charset="0"/>
              </a:rPr>
              <a:t>Κολέγιο </a:t>
            </a:r>
            <a:r>
              <a:rPr lang="en-US" sz="11200" dirty="0" smtClean="0">
                <a:latin typeface="Arial Black" pitchFamily="34" charset="0"/>
              </a:rPr>
              <a:t>Trinity </a:t>
            </a:r>
            <a:r>
              <a:rPr lang="el-GR" sz="11200" dirty="0" smtClean="0">
                <a:latin typeface="Arial Black" pitchFamily="34" charset="0"/>
              </a:rPr>
              <a:t>Ιρλανδία</a:t>
            </a:r>
          </a:p>
          <a:p>
            <a:r>
              <a:rPr lang="el-GR" sz="11200" dirty="0" smtClean="0"/>
              <a:t/>
            </a:r>
            <a:br>
              <a:rPr lang="el-GR" sz="11200" dirty="0" smtClean="0"/>
            </a:br>
            <a:endParaRPr lang="el-GR" sz="11200" dirty="0" smtClean="0"/>
          </a:p>
          <a:p>
            <a:endParaRPr lang="el-GR" dirty="0"/>
          </a:p>
        </p:txBody>
      </p:sp>
      <p:pic>
        <p:nvPicPr>
          <p:cNvPr id="8" name="7 - Θέση περιεχομένου" descr="liby7.jpg"/>
          <p:cNvPicPr>
            <a:picLocks noGrp="1" noChangeAspect="1"/>
          </p:cNvPicPr>
          <p:nvPr>
            <p:ph sz="quarter" idx="4"/>
          </p:nvPr>
        </p:nvPicPr>
        <p:blipFill>
          <a:blip r:embed="rId3" cstate="print"/>
          <a:stretch>
            <a:fillRect/>
          </a:stretch>
        </p:blipFill>
        <p:spPr>
          <a:xfrm>
            <a:off x="4644008" y="1772816"/>
            <a:ext cx="4041775" cy="4464496"/>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31440"/>
            <a:ext cx="8229600" cy="531440"/>
          </a:xfrm>
        </p:spPr>
        <p:txBody>
          <a:bodyPr>
            <a:normAutofit fontScale="90000"/>
          </a:bodyPr>
          <a:lstStyle/>
          <a:p>
            <a:endParaRPr lang="el-GR" dirty="0"/>
          </a:p>
        </p:txBody>
      </p:sp>
      <p:sp>
        <p:nvSpPr>
          <p:cNvPr id="3" name="2 - Θέση κειμένου"/>
          <p:cNvSpPr>
            <a:spLocks noGrp="1"/>
          </p:cNvSpPr>
          <p:nvPr>
            <p:ph type="body" idx="1"/>
          </p:nvPr>
        </p:nvSpPr>
        <p:spPr>
          <a:xfrm>
            <a:off x="457200" y="764704"/>
            <a:ext cx="4040188" cy="1410171"/>
          </a:xfrm>
        </p:spPr>
        <p:txBody>
          <a:bodyPr>
            <a:normAutofit fontScale="85000" lnSpcReduction="10000"/>
          </a:bodyPr>
          <a:lstStyle/>
          <a:p>
            <a:r>
              <a:rPr lang="el-GR" sz="3000" dirty="0" smtClean="0">
                <a:latin typeface="Arial Black" pitchFamily="34" charset="0"/>
              </a:rPr>
              <a:t>Δημοτική βιβλιοθήκη Στοκχόλμης, Σουηδία</a:t>
            </a:r>
            <a:r>
              <a:rPr lang="el-GR" dirty="0" smtClean="0">
                <a:latin typeface="Arial Black" pitchFamily="34" charset="0"/>
              </a:rPr>
              <a:t/>
            </a:r>
            <a:br>
              <a:rPr lang="el-GR" dirty="0" smtClean="0">
                <a:latin typeface="Arial Black" pitchFamily="34" charset="0"/>
              </a:rPr>
            </a:br>
            <a:endParaRPr lang="el-GR" dirty="0">
              <a:latin typeface="Arial Black" pitchFamily="34" charset="0"/>
            </a:endParaRPr>
          </a:p>
        </p:txBody>
      </p:sp>
      <p:pic>
        <p:nvPicPr>
          <p:cNvPr id="7" name="6 - Θέση περιεχομένου" descr="Beautiful_Libraries_14.jpg"/>
          <p:cNvPicPr>
            <a:picLocks noGrp="1" noChangeAspect="1"/>
          </p:cNvPicPr>
          <p:nvPr>
            <p:ph sz="half" idx="2"/>
          </p:nvPr>
        </p:nvPicPr>
        <p:blipFill>
          <a:blip r:embed="rId2" cstate="print"/>
          <a:stretch>
            <a:fillRect/>
          </a:stretch>
        </p:blipFill>
        <p:spPr>
          <a:xfrm>
            <a:off x="251520" y="2276872"/>
            <a:ext cx="4248472" cy="4248472"/>
          </a:xfrm>
        </p:spPr>
      </p:pic>
      <p:sp>
        <p:nvSpPr>
          <p:cNvPr id="5" name="4 - Θέση κειμένου"/>
          <p:cNvSpPr>
            <a:spLocks noGrp="1"/>
          </p:cNvSpPr>
          <p:nvPr>
            <p:ph type="body" sz="quarter" idx="3"/>
          </p:nvPr>
        </p:nvSpPr>
        <p:spPr>
          <a:xfrm>
            <a:off x="4644008" y="1412776"/>
            <a:ext cx="4041775" cy="1440160"/>
          </a:xfrm>
        </p:spPr>
        <p:txBody>
          <a:bodyPr>
            <a:normAutofit fontScale="85000" lnSpcReduction="20000"/>
          </a:bodyPr>
          <a:lstStyle/>
          <a:p>
            <a:pPr algn="ctr"/>
            <a:r>
              <a:rPr lang="el-GR" sz="3100" dirty="0" smtClean="0">
                <a:latin typeface="Arial Black" pitchFamily="34" charset="0"/>
              </a:rPr>
              <a:t>Βιβλιοθήκη Αλεξάνδρειας, Αίγυπτος</a:t>
            </a:r>
            <a:br>
              <a:rPr lang="el-GR" sz="3100" dirty="0" smtClean="0">
                <a:latin typeface="Arial Black" pitchFamily="34" charset="0"/>
              </a:rPr>
            </a:br>
            <a:endParaRPr lang="el-GR" sz="3100" dirty="0" smtClean="0">
              <a:latin typeface="Arial Black" pitchFamily="34" charset="0"/>
            </a:endParaRPr>
          </a:p>
          <a:p>
            <a:endParaRPr lang="el-GR" dirty="0"/>
          </a:p>
        </p:txBody>
      </p:sp>
      <p:pic>
        <p:nvPicPr>
          <p:cNvPr id="8" name="7 - Θέση περιεχομένου" descr="Beautiful_Libraries_16.jpg"/>
          <p:cNvPicPr>
            <a:picLocks noGrp="1" noChangeAspect="1"/>
          </p:cNvPicPr>
          <p:nvPr>
            <p:ph sz="quarter" idx="4"/>
          </p:nvPr>
        </p:nvPicPr>
        <p:blipFill>
          <a:blip r:embed="rId3" cstate="print"/>
          <a:stretch>
            <a:fillRect/>
          </a:stretch>
        </p:blipFill>
        <p:spPr>
          <a:xfrm>
            <a:off x="4645025" y="3140968"/>
            <a:ext cx="4041775" cy="331236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764704"/>
          </a:xfrm>
        </p:spPr>
        <p:txBody>
          <a:bodyPr>
            <a:normAutofit/>
          </a:bodyPr>
          <a:lstStyle/>
          <a:p>
            <a:r>
              <a:rPr lang="el-GR" sz="3600" b="1" dirty="0" smtClean="0">
                <a:latin typeface="Arial Black" pitchFamily="34" charset="0"/>
              </a:rPr>
              <a:t>Η  ιστορία  του  βιβλίου</a:t>
            </a:r>
            <a:endParaRPr lang="el-GR" sz="3600" b="1" dirty="0">
              <a:latin typeface="Arial Black" pitchFamily="34" charset="0"/>
            </a:endParaRPr>
          </a:p>
        </p:txBody>
      </p:sp>
      <p:sp>
        <p:nvSpPr>
          <p:cNvPr id="3" name="2 - Θέση κειμένου"/>
          <p:cNvSpPr>
            <a:spLocks noGrp="1"/>
          </p:cNvSpPr>
          <p:nvPr>
            <p:ph type="body" idx="1"/>
          </p:nvPr>
        </p:nvSpPr>
        <p:spPr>
          <a:xfrm>
            <a:off x="179512" y="404664"/>
            <a:ext cx="4245868" cy="3024336"/>
          </a:xfrm>
        </p:spPr>
        <p:txBody>
          <a:bodyPr>
            <a:noAutofit/>
          </a:bodyPr>
          <a:lstStyle/>
          <a:p>
            <a:r>
              <a:rPr lang="el-GR" sz="1800" dirty="0" smtClean="0">
                <a:latin typeface="Arial Black" pitchFamily="34" charset="0"/>
              </a:rPr>
              <a:t>Οι  </a:t>
            </a:r>
            <a:r>
              <a:rPr lang="el-GR" sz="1800" i="1" dirty="0" smtClean="0">
                <a:latin typeface="Arial Black" pitchFamily="34" charset="0"/>
              </a:rPr>
              <a:t>πήλινες πλάκες</a:t>
            </a:r>
            <a:r>
              <a:rPr lang="el-GR" sz="1800" dirty="0" smtClean="0">
                <a:latin typeface="Arial Black" pitchFamily="34" charset="0"/>
              </a:rPr>
              <a:t>  ήταν οι πρόγονοι των σημερινών βιβλίων  ,πάνω στις οποίες έγραφαν χρησιμοποιώντας ένα είδος γραφίδας. Οι πλάκες αυτές χρησιμοποιήθηκαν από τους Σουμέριους, τους Βαβυλώνιους και άλλους λαούς της Μεσοποταμίας ,όπου χιλιάδες τέτοιες ανακαλύφθηκαν.</a:t>
            </a:r>
            <a:endParaRPr lang="el-GR" sz="1800" dirty="0">
              <a:latin typeface="Arial Black" pitchFamily="34" charset="0"/>
            </a:endParaRPr>
          </a:p>
        </p:txBody>
      </p:sp>
      <p:pic>
        <p:nvPicPr>
          <p:cNvPr id="7" name="6 - Θέση περιεχομένου" descr="sumerwriting.jpg"/>
          <p:cNvPicPr>
            <a:picLocks noGrp="1" noChangeAspect="1"/>
          </p:cNvPicPr>
          <p:nvPr>
            <p:ph sz="half" idx="2"/>
          </p:nvPr>
        </p:nvPicPr>
        <p:blipFill>
          <a:blip r:embed="rId2" cstate="print"/>
          <a:stretch>
            <a:fillRect/>
          </a:stretch>
        </p:blipFill>
        <p:spPr>
          <a:xfrm>
            <a:off x="611560" y="3645024"/>
            <a:ext cx="3935617" cy="2952328"/>
          </a:xfrm>
        </p:spPr>
      </p:pic>
      <p:sp>
        <p:nvSpPr>
          <p:cNvPr id="5" name="4 - Θέση κειμένου"/>
          <p:cNvSpPr>
            <a:spLocks noGrp="1"/>
          </p:cNvSpPr>
          <p:nvPr>
            <p:ph type="body" sz="quarter" idx="3"/>
          </p:nvPr>
        </p:nvSpPr>
        <p:spPr>
          <a:xfrm>
            <a:off x="4716016" y="548680"/>
            <a:ext cx="4041775" cy="2664296"/>
          </a:xfrm>
        </p:spPr>
        <p:txBody>
          <a:bodyPr>
            <a:normAutofit fontScale="92500" lnSpcReduction="10000"/>
          </a:bodyPr>
          <a:lstStyle/>
          <a:p>
            <a:r>
              <a:rPr lang="el-GR" sz="1800" dirty="0" smtClean="0">
                <a:latin typeface="Arial Black" pitchFamily="34" charset="0"/>
              </a:rPr>
              <a:t>Οι πάπυροι ήταν το  επόμενο στάδιο στην εξέλιξη της  ιστορίας της καταγραφής του λόγου . Χρησιμοποιήθηκαν από τους αρχαίους Αιγυπτίους, Έλληνες και Ρωμαίους. Ο πάπυρος είναι ένα υλικό που μοιάζει με χαρτί και προέρχεται από το ομώνυμο φυτό που μεγαλώνει στις όχθες του Νείλου. </a:t>
            </a:r>
            <a:endParaRPr lang="el-GR" sz="1800" dirty="0">
              <a:latin typeface="Arial Black" pitchFamily="34" charset="0"/>
            </a:endParaRPr>
          </a:p>
        </p:txBody>
      </p:sp>
      <p:pic>
        <p:nvPicPr>
          <p:cNvPr id="8" name="7 - Θέση περιεχομένου" descr="papyrus.jpg"/>
          <p:cNvPicPr>
            <a:picLocks noGrp="1" noChangeAspect="1"/>
          </p:cNvPicPr>
          <p:nvPr>
            <p:ph sz="quarter" idx="4"/>
          </p:nvPr>
        </p:nvPicPr>
        <p:blipFill>
          <a:blip r:embed="rId3" cstate="print"/>
          <a:stretch>
            <a:fillRect/>
          </a:stretch>
        </p:blipFill>
        <p:spPr>
          <a:xfrm>
            <a:off x="5076056" y="3645024"/>
            <a:ext cx="3528392" cy="295232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15416"/>
            <a:ext cx="8229600" cy="72008"/>
          </a:xfrm>
        </p:spPr>
        <p:txBody>
          <a:bodyPr>
            <a:normAutofit fontScale="90000"/>
          </a:bodyPr>
          <a:lstStyle/>
          <a:p>
            <a:endParaRPr lang="el-GR" dirty="0"/>
          </a:p>
        </p:txBody>
      </p:sp>
      <p:sp>
        <p:nvSpPr>
          <p:cNvPr id="3" name="2 - Θέση περιεχομένου"/>
          <p:cNvSpPr>
            <a:spLocks noGrp="1"/>
          </p:cNvSpPr>
          <p:nvPr>
            <p:ph sz="half" idx="1"/>
          </p:nvPr>
        </p:nvSpPr>
        <p:spPr/>
        <p:txBody>
          <a:bodyPr/>
          <a:lstStyle/>
          <a:p>
            <a:pPr>
              <a:buNone/>
            </a:pPr>
            <a:r>
              <a:rPr lang="el-GR" dirty="0" smtClean="0"/>
              <a:t>    </a:t>
            </a:r>
            <a:r>
              <a:rPr lang="el-GR" dirty="0" smtClean="0">
                <a:latin typeface="Arial Black" pitchFamily="34" charset="0"/>
              </a:rPr>
              <a:t>Ένα βιβλίο είναι μία εκδοχή του κόσμου. Αν δεν σου αρέσει, αγνόησέ το· ή πρόσφερε την δικιά σου εκδοχή σε ανταπόδοση. </a:t>
            </a:r>
            <a:r>
              <a:rPr lang="el-GR" b="1" dirty="0" err="1" smtClean="0">
                <a:latin typeface="Arial Black" pitchFamily="34" charset="0"/>
              </a:rPr>
              <a:t>Σαλμάν</a:t>
            </a:r>
            <a:r>
              <a:rPr lang="el-GR" b="1" dirty="0" smtClean="0">
                <a:latin typeface="Arial Black" pitchFamily="34" charset="0"/>
              </a:rPr>
              <a:t> </a:t>
            </a:r>
            <a:r>
              <a:rPr lang="el-GR" b="1" dirty="0" err="1" smtClean="0">
                <a:latin typeface="Arial Black" pitchFamily="34" charset="0"/>
              </a:rPr>
              <a:t>Ρουσντύ</a:t>
            </a:r>
            <a:endParaRPr lang="el-GR" b="1" dirty="0" smtClean="0">
              <a:latin typeface="Arial Black" pitchFamily="34" charset="0"/>
            </a:endParaRPr>
          </a:p>
          <a:p>
            <a:pPr>
              <a:buNone/>
            </a:pPr>
            <a:endParaRPr lang="el-GR" dirty="0"/>
          </a:p>
        </p:txBody>
      </p:sp>
      <p:pic>
        <p:nvPicPr>
          <p:cNvPr id="5" name="4 - Θέση περιεχομένου" descr="ΒΙΒΛΙΑ 2.jpg"/>
          <p:cNvPicPr>
            <a:picLocks noGrp="1" noChangeAspect="1"/>
          </p:cNvPicPr>
          <p:nvPr>
            <p:ph sz="half" idx="2"/>
          </p:nvPr>
        </p:nvPicPr>
        <p:blipFill>
          <a:blip r:embed="rId2" cstate="print"/>
          <a:stretch>
            <a:fillRect/>
          </a:stretch>
        </p:blipFill>
        <p:spPr>
          <a:xfrm>
            <a:off x="4499992" y="1268760"/>
            <a:ext cx="4248472" cy="460851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latin typeface="Arial Black" pitchFamily="34" charset="0"/>
              </a:rPr>
              <a:t>ΤΑ ΨΗΛΑ ΒΟΥΝΑ</a:t>
            </a:r>
            <a:br>
              <a:rPr lang="el-GR" sz="3600" dirty="0" smtClean="0">
                <a:latin typeface="Arial Black" pitchFamily="34" charset="0"/>
              </a:rPr>
            </a:br>
            <a:r>
              <a:rPr lang="el-GR" sz="3600" dirty="0" smtClean="0">
                <a:latin typeface="Arial Black" pitchFamily="34" charset="0"/>
              </a:rPr>
              <a:t>ΖΑΧΑΡΙΑΣ ΠΑΠΑΝΤΩΝΙΟΥ</a:t>
            </a:r>
            <a:endParaRPr lang="el-GR" sz="3600" dirty="0">
              <a:latin typeface="Arial Black" pitchFamily="34" charset="0"/>
            </a:endParaRPr>
          </a:p>
        </p:txBody>
      </p:sp>
      <p:pic>
        <p:nvPicPr>
          <p:cNvPr id="5" name="4 - Θέση περιεχομένου" descr="κατάλογοςΝΝΝΝΝΝΝΝΝΝΝΝΝΝΝΝΝΝΝΝΝΝΝ.jpg"/>
          <p:cNvPicPr>
            <a:picLocks noGrp="1" noChangeAspect="1"/>
          </p:cNvPicPr>
          <p:nvPr>
            <p:ph sz="half" idx="1"/>
          </p:nvPr>
        </p:nvPicPr>
        <p:blipFill>
          <a:blip r:embed="rId2" cstate="print"/>
          <a:stretch>
            <a:fillRect/>
          </a:stretch>
        </p:blipFill>
        <p:spPr>
          <a:xfrm>
            <a:off x="395536" y="1916832"/>
            <a:ext cx="3456384" cy="4680520"/>
          </a:xfrm>
        </p:spPr>
      </p:pic>
      <p:pic>
        <p:nvPicPr>
          <p:cNvPr id="6" name="5 - Θέση περιεχομένου" descr="κατάλογοςΜΜΜΜΜΜΜΜΜΜΜΜΜΜΜΜΜΜΜΜ.jpg"/>
          <p:cNvPicPr>
            <a:picLocks noGrp="1" noChangeAspect="1"/>
          </p:cNvPicPr>
          <p:nvPr>
            <p:ph sz="half" idx="2"/>
          </p:nvPr>
        </p:nvPicPr>
        <p:blipFill>
          <a:blip r:embed="rId3" cstate="print"/>
          <a:stretch>
            <a:fillRect/>
          </a:stretch>
        </p:blipFill>
        <p:spPr>
          <a:xfrm>
            <a:off x="5076056" y="1844824"/>
            <a:ext cx="3672408" cy="468052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52736"/>
          </a:xfrm>
        </p:spPr>
        <p:txBody>
          <a:bodyPr>
            <a:normAutofit/>
          </a:bodyPr>
          <a:lstStyle/>
          <a:p>
            <a:r>
              <a:rPr lang="el-GR" sz="3600" dirty="0" smtClean="0">
                <a:latin typeface="Arial Black" pitchFamily="34" charset="0"/>
              </a:rPr>
              <a:t>ΠΕΡΙΛΙΨΗ ΤΟΥ ΒΙΒΛΙΟΥ</a:t>
            </a:r>
            <a:endParaRPr lang="el-GR" sz="3600" dirty="0">
              <a:latin typeface="Arial Black" pitchFamily="34" charset="0"/>
            </a:endParaRPr>
          </a:p>
        </p:txBody>
      </p:sp>
      <p:sp>
        <p:nvSpPr>
          <p:cNvPr id="3" name="2 - Θέση περιεχομένου"/>
          <p:cNvSpPr>
            <a:spLocks noGrp="1"/>
          </p:cNvSpPr>
          <p:nvPr>
            <p:ph idx="1"/>
          </p:nvPr>
        </p:nvSpPr>
        <p:spPr>
          <a:xfrm>
            <a:off x="251520" y="980728"/>
            <a:ext cx="8640960" cy="5877272"/>
          </a:xfrm>
        </p:spPr>
        <p:txBody>
          <a:bodyPr>
            <a:normAutofit fontScale="70000" lnSpcReduction="20000"/>
          </a:bodyPr>
          <a:lstStyle/>
          <a:p>
            <a:pPr>
              <a:buNone/>
            </a:pPr>
            <a:r>
              <a:rPr lang="el-GR" dirty="0" smtClean="0"/>
              <a:t>    </a:t>
            </a:r>
            <a:r>
              <a:rPr lang="el-GR" dirty="0" smtClean="0">
                <a:latin typeface="Arial Black" pitchFamily="34" charset="0"/>
              </a:rPr>
              <a:t>Στα "ψηλά βουνά", έργο που έμεινε χαραγμένο στην αναγνωστική μνήμη χιλιάδων Ελλήνων, ο Παπαντωνίου μέσα από την απλή αφήγηση, με ζωντανή γλώσσα, χωρίς δασκαλίστικο ύφος, αφηγείται την ιστορία μιας ομάδας 26 παιδιών που περνούν μόνα τους  με την άδεια των γονιών τους τις καλοκαιρινές διακοπές στα βουνά της Ευρυτανίας. Εκεί, μέσα στις ομορφιές της ελληνικής φύσης, μαθαίνουν να λειτουργούν σαν ομάδα, να αλληλοβοηθιούνται, να σέβονται το ένα το άλλο, αλλά και να αντιμετωπίζουν τις δυσκολίες της καθημερινότητας.</a:t>
            </a:r>
            <a:br>
              <a:rPr lang="el-GR" dirty="0" smtClean="0">
                <a:latin typeface="Arial Black" pitchFamily="34" charset="0"/>
              </a:rPr>
            </a:br>
            <a:r>
              <a:rPr lang="el-GR" dirty="0" smtClean="0">
                <a:latin typeface="Arial Black" pitchFamily="34" charset="0"/>
              </a:rPr>
              <a:t>Τα "ψηλά βουνά", έργο που θεωρείται έως σήμερα, φαινόμενο μοναδικό και αξεπέραστο για τα ελληνικά παιδαγωγικά δεδομένα, εκδόθηκαν για πρώτη φορά ως αναγνωστικό της τρίτης τάξης του δημοτικού σχολείου, την περίοδο 1917-18 και αποτέλεσε το πρώτο σχολικό αναγνωστικό στη δημοτική γλώσσα, στα πλαίσια της εκπαιδευτικής μεταρρύθμισης που καθιέρωσε ο Ελευθέριος Βενιζέλος.</a:t>
            </a:r>
          </a:p>
          <a:p>
            <a:pPr>
              <a:buNone/>
            </a:pPr>
            <a:endParaRPr lang="el-GR" b="1" dirty="0" smtClean="0"/>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ΚΩΣΤΑΣ ΑΚΡΙΒΟΣ</a:t>
            </a:r>
            <a:endParaRPr lang="el-GR" dirty="0"/>
          </a:p>
        </p:txBody>
      </p:sp>
      <p:pic>
        <p:nvPicPr>
          <p:cNvPr id="4" name="3 - Θέση περιεχομένου" descr="0010348_195.jpeg"/>
          <p:cNvPicPr>
            <a:picLocks noGrp="1" noChangeAspect="1"/>
          </p:cNvPicPr>
          <p:nvPr>
            <p:ph idx="1"/>
          </p:nvPr>
        </p:nvPicPr>
        <p:blipFill>
          <a:blip r:embed="rId2" cstate="print"/>
          <a:stretch>
            <a:fillRect/>
          </a:stretch>
        </p:blipFill>
        <p:spPr>
          <a:xfrm>
            <a:off x="2267744" y="1268760"/>
            <a:ext cx="4320480" cy="4896544"/>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Arial Black" pitchFamily="34" charset="0"/>
              </a:rPr>
              <a:t>ΠΕΡΙΛΙΨΗ ΤΟΥ ΒΙΒΛΙΟΥ</a:t>
            </a:r>
            <a:endParaRPr lang="el-GR" dirty="0"/>
          </a:p>
        </p:txBody>
      </p:sp>
      <p:sp>
        <p:nvSpPr>
          <p:cNvPr id="3" name="2 - Ορθογώνιο"/>
          <p:cNvSpPr/>
          <p:nvPr/>
        </p:nvSpPr>
        <p:spPr>
          <a:xfrm>
            <a:off x="323528" y="1340768"/>
            <a:ext cx="7632848" cy="4801314"/>
          </a:xfrm>
          <a:prstGeom prst="rect">
            <a:avLst/>
          </a:prstGeom>
        </p:spPr>
        <p:txBody>
          <a:bodyPr wrap="square">
            <a:spAutoFit/>
          </a:bodyPr>
          <a:lstStyle/>
          <a:p>
            <a:r>
              <a:rPr lang="el-GR" dirty="0" smtClean="0"/>
              <a:t>Εκείνος στην Τασκένδη, πολιτικός πρόσφυγας του Εμφυλίου.</a:t>
            </a:r>
            <a:br>
              <a:rPr lang="el-GR" dirty="0" smtClean="0"/>
            </a:br>
            <a:r>
              <a:rPr lang="el-GR" dirty="0" smtClean="0"/>
              <a:t>Οι δικοί του, φίλοι και αντίπαλοι, στην Ελλάδα του ’50 και του ’60.</a:t>
            </a:r>
            <a:br>
              <a:rPr lang="el-GR" dirty="0" smtClean="0"/>
            </a:br>
            <a:r>
              <a:rPr lang="el-GR" dirty="0" smtClean="0"/>
              <a:t/>
            </a:r>
            <a:br>
              <a:rPr lang="el-GR" dirty="0" smtClean="0"/>
            </a:br>
            <a:r>
              <a:rPr lang="el-GR" dirty="0" smtClean="0"/>
              <a:t>Μοναδική γέφυρα</a:t>
            </a:r>
            <a:br>
              <a:rPr lang="el-GR" dirty="0" smtClean="0"/>
            </a:br>
            <a:r>
              <a:rPr lang="el-GR" dirty="0" smtClean="0"/>
              <a:t>ανάμεσά τους</a:t>
            </a:r>
            <a:br>
              <a:rPr lang="el-GR" dirty="0" smtClean="0"/>
            </a:br>
            <a:r>
              <a:rPr lang="el-GR" dirty="0" smtClean="0"/>
              <a:t>η αλληλογραφία.</a:t>
            </a:r>
            <a:br>
              <a:rPr lang="el-GR" dirty="0" smtClean="0"/>
            </a:br>
            <a:r>
              <a:rPr lang="el-GR" dirty="0" smtClean="0"/>
              <a:t>Τα χρόνια περνούν,</a:t>
            </a:r>
            <a:br>
              <a:rPr lang="el-GR" dirty="0" smtClean="0"/>
            </a:br>
            <a:r>
              <a:rPr lang="el-GR" dirty="0" smtClean="0"/>
              <a:t>οι πληγές δύσκολα επουλώνονται, η πατρίδα «του» να τραβάει τον δρόμο της, όπως συνηθίζει να κάνει μια όμορφη μα αλαζονική γυναίκα που δεν γυρίζει γύρω της το βλέμμα.</a:t>
            </a:r>
            <a:br>
              <a:rPr lang="el-GR" dirty="0" smtClean="0"/>
            </a:br>
            <a:r>
              <a:rPr lang="el-GR" dirty="0" smtClean="0"/>
              <a:t>Και η δική του ζωή στο μεταξύ να μαραζώνει, να λιώνει, να σβήνει</a:t>
            </a:r>
            <a:r>
              <a:rPr lang="el-GR" dirty="0" smtClean="0"/>
              <a:t>...</a:t>
            </a:r>
          </a:p>
          <a:p>
            <a:endParaRPr lang="el-GR" dirty="0" smtClean="0"/>
          </a:p>
          <a:p>
            <a:r>
              <a:rPr lang="el-GR" dirty="0" smtClean="0"/>
              <a:t> </a:t>
            </a:r>
            <a:r>
              <a:rPr lang="el-GR" dirty="0" smtClean="0"/>
              <a:t>Επτά επιστολές σ' έναν πολιτικό πρόσφυγα του εμφυλίου. Επτά ανεξίτηλες γραφές ενός προσωπικού δράματος, μιας οικογενειακής τραγωδίας. Και η ζωή στο μεταξύ, γλυκιά και τρυφερή, προκλητική και αδιάφορη, να τραβάει το δρόμο της όλο χαμόγελο και νάζι, δίχως να στρέφει γύρω της </a:t>
            </a:r>
            <a:r>
              <a:rPr lang="el-GR" smtClean="0"/>
              <a:t>το </a:t>
            </a:r>
            <a:r>
              <a:rPr lang="el-GR" smtClean="0"/>
              <a:t>κεφάλι</a:t>
            </a:r>
            <a:r>
              <a:rPr lang="el-GR" dirty="0" smtClean="0"/>
              <a:t/>
            </a:r>
            <a:br>
              <a:rPr lang="el-GR" dirty="0" smtClean="0"/>
            </a:b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03448"/>
            <a:ext cx="8229600" cy="603448"/>
          </a:xfrm>
        </p:spPr>
        <p:txBody>
          <a:bodyPr>
            <a:normAutofit fontScale="90000"/>
          </a:bodyPr>
          <a:lstStyle/>
          <a:p>
            <a:endParaRPr lang="el-GR" dirty="0"/>
          </a:p>
        </p:txBody>
      </p:sp>
      <p:sp>
        <p:nvSpPr>
          <p:cNvPr id="3" name="2 - Θέση κειμένου"/>
          <p:cNvSpPr>
            <a:spLocks noGrp="1"/>
          </p:cNvSpPr>
          <p:nvPr>
            <p:ph type="body" idx="1"/>
          </p:nvPr>
        </p:nvSpPr>
        <p:spPr>
          <a:xfrm>
            <a:off x="323528" y="188640"/>
            <a:ext cx="8424936" cy="1440161"/>
          </a:xfrm>
        </p:spPr>
        <p:txBody>
          <a:bodyPr>
            <a:normAutofit/>
          </a:bodyPr>
          <a:lstStyle/>
          <a:p>
            <a:r>
              <a:rPr lang="el-GR" dirty="0" smtClean="0">
                <a:latin typeface="Arial Black" pitchFamily="34" charset="0"/>
              </a:rPr>
              <a:t>15ος αι. </a:t>
            </a:r>
            <a:r>
              <a:rPr lang="el-GR" dirty="0" err="1" smtClean="0">
                <a:latin typeface="Arial Black" pitchFamily="34" charset="0"/>
              </a:rPr>
              <a:t>π.Χ.</a:t>
            </a:r>
            <a:r>
              <a:rPr lang="el-GR" dirty="0" smtClean="0">
                <a:latin typeface="Arial Black" pitchFamily="34" charset="0"/>
              </a:rPr>
              <a:t> - Τα πρώτα </a:t>
            </a:r>
            <a:r>
              <a:rPr lang="el-GR" dirty="0" err="1" smtClean="0">
                <a:latin typeface="Arial Black" pitchFamily="34" charset="0"/>
              </a:rPr>
              <a:t>καλλίγραφα</a:t>
            </a:r>
            <a:r>
              <a:rPr lang="el-GR" dirty="0" smtClean="0">
                <a:latin typeface="Arial Black" pitchFamily="34" charset="0"/>
              </a:rPr>
              <a:t> χειρόγραφα από πάπυρο παρουσιάζονται στην αρχαία Αίγυπτο</a:t>
            </a:r>
            <a:br>
              <a:rPr lang="el-GR" dirty="0" smtClean="0">
                <a:latin typeface="Arial Black" pitchFamily="34" charset="0"/>
              </a:rPr>
            </a:br>
            <a:endParaRPr lang="el-GR" dirty="0">
              <a:latin typeface="Arial Black" pitchFamily="34" charset="0"/>
            </a:endParaRPr>
          </a:p>
        </p:txBody>
      </p:sp>
      <p:pic>
        <p:nvPicPr>
          <p:cNvPr id="7" name="6 - Θέση περιεχομένου" descr="egypt.jpg"/>
          <p:cNvPicPr>
            <a:picLocks noGrp="1" noChangeAspect="1"/>
          </p:cNvPicPr>
          <p:nvPr>
            <p:ph sz="half" idx="2"/>
          </p:nvPr>
        </p:nvPicPr>
        <p:blipFill>
          <a:blip r:embed="rId2" cstate="print"/>
          <a:stretch>
            <a:fillRect/>
          </a:stretch>
        </p:blipFill>
        <p:spPr>
          <a:xfrm>
            <a:off x="323529" y="1772816"/>
            <a:ext cx="3816424" cy="4392488"/>
          </a:xfrm>
        </p:spPr>
      </p:pic>
      <p:sp>
        <p:nvSpPr>
          <p:cNvPr id="5" name="4 - Θέση κειμένου"/>
          <p:cNvSpPr>
            <a:spLocks noGrp="1"/>
          </p:cNvSpPr>
          <p:nvPr>
            <p:ph type="body" sz="quarter" idx="3"/>
          </p:nvPr>
        </p:nvSpPr>
        <p:spPr>
          <a:xfrm>
            <a:off x="4645025" y="-603447"/>
            <a:ext cx="4041775" cy="360040"/>
          </a:xfrm>
        </p:spPr>
        <p:txBody>
          <a:bodyPr>
            <a:normAutofit fontScale="92500" lnSpcReduction="20000"/>
          </a:bodyPr>
          <a:lstStyle/>
          <a:p>
            <a:endParaRPr lang="el-GR" dirty="0"/>
          </a:p>
        </p:txBody>
      </p:sp>
      <p:pic>
        <p:nvPicPr>
          <p:cNvPr id="8" name="7 - Θέση περιεχομένου" descr="ebers_papyrus.png"/>
          <p:cNvPicPr>
            <a:picLocks noGrp="1" noChangeAspect="1"/>
          </p:cNvPicPr>
          <p:nvPr>
            <p:ph sz="quarter" idx="4"/>
          </p:nvPr>
        </p:nvPicPr>
        <p:blipFill>
          <a:blip r:embed="rId3" cstate="print"/>
          <a:stretch>
            <a:fillRect/>
          </a:stretch>
        </p:blipFill>
        <p:spPr>
          <a:xfrm>
            <a:off x="4716017" y="1700808"/>
            <a:ext cx="4032448" cy="442535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4114800" cy="1143000"/>
          </a:xfrm>
        </p:spPr>
        <p:txBody>
          <a:bodyPr>
            <a:normAutofit fontScale="90000"/>
          </a:bodyPr>
          <a:lstStyle/>
          <a:p>
            <a:r>
              <a:rPr lang="el-GR" sz="3600" b="1" dirty="0" smtClean="0">
                <a:latin typeface="Arial Black" pitchFamily="34" charset="0"/>
              </a:rPr>
              <a:t>ΤΑ  ΧΕΙΡΟΓΡΑΦΑ  ΤΗΣ ΝΕΚΡΑΣ  ΘΑΛΑΣΣΑΣ</a:t>
            </a:r>
            <a:endParaRPr lang="el-GR" sz="3600" dirty="0">
              <a:latin typeface="Arial Black" pitchFamily="34" charset="0"/>
            </a:endParaRPr>
          </a:p>
        </p:txBody>
      </p:sp>
      <p:sp>
        <p:nvSpPr>
          <p:cNvPr id="3" name="2 - Θέση κειμένου"/>
          <p:cNvSpPr>
            <a:spLocks noGrp="1"/>
          </p:cNvSpPr>
          <p:nvPr>
            <p:ph type="body" idx="1"/>
          </p:nvPr>
        </p:nvSpPr>
        <p:spPr>
          <a:xfrm flipV="1">
            <a:off x="457200" y="-603447"/>
            <a:ext cx="4040188" cy="216024"/>
          </a:xfrm>
        </p:spPr>
        <p:txBody>
          <a:bodyPr>
            <a:normAutofit fontScale="40000" lnSpcReduction="20000"/>
          </a:bodyPr>
          <a:lstStyle/>
          <a:p>
            <a:endParaRPr lang="el-GR" dirty="0"/>
          </a:p>
        </p:txBody>
      </p:sp>
      <p:pic>
        <p:nvPicPr>
          <p:cNvPr id="7" name="6 - Θέση περιεχομένου" descr="Pergamhnh_01.jpg"/>
          <p:cNvPicPr>
            <a:picLocks noGrp="1" noChangeAspect="1"/>
          </p:cNvPicPr>
          <p:nvPr>
            <p:ph sz="half" idx="2"/>
          </p:nvPr>
        </p:nvPicPr>
        <p:blipFill>
          <a:blip r:embed="rId2" cstate="print"/>
          <a:stretch>
            <a:fillRect/>
          </a:stretch>
        </p:blipFill>
        <p:spPr>
          <a:xfrm>
            <a:off x="179512" y="1988840"/>
            <a:ext cx="4317876" cy="3503338"/>
          </a:xfrm>
        </p:spPr>
      </p:pic>
      <p:sp>
        <p:nvSpPr>
          <p:cNvPr id="5" name="4 - Θέση κειμένου"/>
          <p:cNvSpPr>
            <a:spLocks noGrp="1"/>
          </p:cNvSpPr>
          <p:nvPr>
            <p:ph type="body" sz="quarter" idx="3"/>
          </p:nvPr>
        </p:nvSpPr>
        <p:spPr>
          <a:xfrm>
            <a:off x="4645025" y="-747463"/>
            <a:ext cx="4041775" cy="432048"/>
          </a:xfrm>
        </p:spPr>
        <p:txBody>
          <a:bodyPr>
            <a:normAutofit lnSpcReduction="10000"/>
          </a:bodyPr>
          <a:lstStyle/>
          <a:p>
            <a:endParaRPr lang="el-GR" dirty="0"/>
          </a:p>
        </p:txBody>
      </p:sp>
      <p:sp>
        <p:nvSpPr>
          <p:cNvPr id="6" name="5 - Θέση περιεχομένου"/>
          <p:cNvSpPr>
            <a:spLocks noGrp="1"/>
          </p:cNvSpPr>
          <p:nvPr>
            <p:ph sz="quarter" idx="4"/>
          </p:nvPr>
        </p:nvSpPr>
        <p:spPr>
          <a:xfrm>
            <a:off x="4645025" y="260648"/>
            <a:ext cx="4041775" cy="6264696"/>
          </a:xfrm>
        </p:spPr>
        <p:txBody>
          <a:bodyPr>
            <a:noAutofit/>
          </a:bodyPr>
          <a:lstStyle/>
          <a:p>
            <a:r>
              <a:rPr lang="el-GR" sz="1600" b="1" dirty="0" smtClean="0"/>
              <a:t>Τα χειρόγραφα της </a:t>
            </a:r>
            <a:r>
              <a:rPr lang="el-GR" sz="1600" b="1" dirty="0" err="1" smtClean="0"/>
              <a:t>Νεκράς</a:t>
            </a:r>
            <a:r>
              <a:rPr lang="el-GR" sz="1600" b="1" dirty="0" smtClean="0"/>
              <a:t> Θάλασσας είναι μια συλλογή περίπου 900 Ιουδαϊκών χειρογράφων σε πάπυρο και περγαμηνή γραμμένα στην εβραϊκή, </a:t>
            </a:r>
            <a:r>
              <a:rPr lang="el-GR" sz="1600" b="1" dirty="0" err="1" smtClean="0"/>
              <a:t>αραμαϊκή</a:t>
            </a:r>
            <a:r>
              <a:rPr lang="el-GR" sz="1600" b="1" dirty="0" smtClean="0"/>
              <a:t> και ελληνική γλώσσα .Ανακαλύφθηκαν σε σπήλαια και αρχαία ερείπια της ερήμου της Ιουδαίας, κατά μήκος της δυτικής ακτής της </a:t>
            </a:r>
            <a:r>
              <a:rPr lang="el-GR" sz="1600" b="1" dirty="0" err="1" smtClean="0"/>
              <a:t>Νεκράς</a:t>
            </a:r>
            <a:r>
              <a:rPr lang="el-GR" sz="1600" b="1" dirty="0" smtClean="0"/>
              <a:t> Θάλασσας.</a:t>
            </a:r>
            <a:endParaRPr lang="el-GR" sz="1600" dirty="0" smtClean="0"/>
          </a:p>
          <a:p>
            <a:r>
              <a:rPr lang="el-GR" sz="1600" b="1" dirty="0" smtClean="0"/>
              <a:t>Οι κύλινδροι μέσα στους οποίους βρέθηκαν τα Χειρόγραφα ανακαλύφθηκαν το 1947 από ένα βεδουίνο νεαρό βοσκό. Κάποια είναι σχεδόν άθικτα και κάποια κατεστραμμένα, αλλά τα περισσότερα δυστυχώς αποσπασματικά. </a:t>
            </a:r>
            <a:endParaRPr lang="el-GR" sz="1600" dirty="0" smtClean="0"/>
          </a:p>
          <a:p>
            <a:r>
              <a:rPr lang="el-GR" sz="1600" b="1" dirty="0" smtClean="0"/>
              <a:t>Έντεκα σπήλαια έκρυβαν έναν μεγάλο αριθμό από χειρόγραφα, τα περισσότερα από τα οποία, χρονολογούνται τον 2ο και 1ο </a:t>
            </a:r>
            <a:r>
              <a:rPr lang="el-GR" sz="1600" b="1" dirty="0" err="1" smtClean="0"/>
              <a:t>π.Χ.</a:t>
            </a:r>
            <a:r>
              <a:rPr lang="el-GR" sz="1600" b="1" dirty="0" smtClean="0"/>
              <a:t> αι., και είναι τουλάχιστο κατά μία χιλιετηρίδα αρχαιότερα από εκείνα, που μέχρι πριν από λίγο καιρό θεωρούνταν ως τα πιο αρχαία.</a:t>
            </a:r>
            <a:endParaRPr lang="el-GR" sz="1600" dirty="0" smtClean="0"/>
          </a:p>
          <a:p>
            <a:endParaRPr lang="el-G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332656"/>
            <a:ext cx="8229600" cy="1296144"/>
          </a:xfrm>
        </p:spPr>
        <p:txBody>
          <a:bodyPr>
            <a:normAutofit fontScale="90000"/>
          </a:bodyPr>
          <a:lstStyle/>
          <a:p>
            <a:r>
              <a:rPr lang="el-GR" sz="2000" b="1" dirty="0" smtClean="0">
                <a:latin typeface="Arial Black" pitchFamily="34" charset="0"/>
              </a:rPr>
              <a:t>2ος αι. - Δημιουργία του </a:t>
            </a:r>
            <a:r>
              <a:rPr lang="el-GR" sz="2000" b="1" dirty="0" err="1" smtClean="0">
                <a:latin typeface="Arial Black" pitchFamily="34" charset="0"/>
              </a:rPr>
              <a:t>codex</a:t>
            </a:r>
            <a:r>
              <a:rPr lang="el-GR" sz="2000" b="1" dirty="0" smtClean="0">
                <a:latin typeface="Arial Black" pitchFamily="34" charset="0"/>
              </a:rPr>
              <a:t> (= δεμένο βιβλίο). Μέχρι τον 4ον αιώνα ο κώδικας δεν επισκιάζει το ειλητάριο (κύλινδρος από περγαμηνή ή πάπυρο). Η περγαμηνή από κατεργασμένο δέρμα ζώου, αντικαθιστά, ως πιο ανθεκτική, τον πάπυρο.</a:t>
            </a:r>
            <a:r>
              <a:rPr lang="el-GR" dirty="0" smtClean="0">
                <a:latin typeface="Arial Black" pitchFamily="34" charset="0"/>
              </a:rPr>
              <a:t/>
            </a:r>
            <a:br>
              <a:rPr lang="el-GR" dirty="0" smtClean="0">
                <a:latin typeface="Arial Black" pitchFamily="34" charset="0"/>
              </a:rPr>
            </a:br>
            <a:endParaRPr lang="el-GR" dirty="0">
              <a:latin typeface="Arial Black" pitchFamily="34" charset="0"/>
            </a:endParaRPr>
          </a:p>
        </p:txBody>
      </p:sp>
      <p:sp>
        <p:nvSpPr>
          <p:cNvPr id="3" name="2 - Θέση κειμένου"/>
          <p:cNvSpPr>
            <a:spLocks noGrp="1"/>
          </p:cNvSpPr>
          <p:nvPr>
            <p:ph type="body" idx="1"/>
          </p:nvPr>
        </p:nvSpPr>
        <p:spPr>
          <a:xfrm>
            <a:off x="457200" y="-577158"/>
            <a:ext cx="4040188" cy="45719"/>
          </a:xfrm>
        </p:spPr>
        <p:txBody>
          <a:bodyPr>
            <a:normAutofit fontScale="25000" lnSpcReduction="20000"/>
          </a:bodyPr>
          <a:lstStyle/>
          <a:p>
            <a:endParaRPr lang="el-GR" dirty="0"/>
          </a:p>
        </p:txBody>
      </p:sp>
      <p:pic>
        <p:nvPicPr>
          <p:cNvPr id="7" name="6 - Θέση περιεχομένου" descr="δευτερη.jpg"/>
          <p:cNvPicPr>
            <a:picLocks noGrp="1" noChangeAspect="1"/>
          </p:cNvPicPr>
          <p:nvPr>
            <p:ph sz="half" idx="2"/>
          </p:nvPr>
        </p:nvPicPr>
        <p:blipFill>
          <a:blip r:embed="rId2" cstate="print"/>
          <a:stretch>
            <a:fillRect/>
          </a:stretch>
        </p:blipFill>
        <p:spPr>
          <a:xfrm>
            <a:off x="179512" y="1700808"/>
            <a:ext cx="3726532" cy="4392488"/>
          </a:xfrm>
        </p:spPr>
      </p:pic>
      <p:sp>
        <p:nvSpPr>
          <p:cNvPr id="5" name="4 - Θέση κειμένου"/>
          <p:cNvSpPr>
            <a:spLocks noGrp="1"/>
          </p:cNvSpPr>
          <p:nvPr>
            <p:ph type="body" sz="quarter" idx="3"/>
          </p:nvPr>
        </p:nvSpPr>
        <p:spPr>
          <a:xfrm>
            <a:off x="4645025" y="-603447"/>
            <a:ext cx="4041775" cy="360040"/>
          </a:xfrm>
        </p:spPr>
        <p:txBody>
          <a:bodyPr>
            <a:normAutofit fontScale="92500" lnSpcReduction="20000"/>
          </a:bodyPr>
          <a:lstStyle/>
          <a:p>
            <a:endParaRPr lang="el-GR" dirty="0"/>
          </a:p>
        </p:txBody>
      </p:sp>
      <p:pic>
        <p:nvPicPr>
          <p:cNvPr id="8" name="7 - Θέση περιεχομένου" descr="003374c.jpg"/>
          <p:cNvPicPr>
            <a:picLocks noGrp="1" noChangeAspect="1"/>
          </p:cNvPicPr>
          <p:nvPr>
            <p:ph sz="quarter" idx="4"/>
          </p:nvPr>
        </p:nvPicPr>
        <p:blipFill>
          <a:blip r:embed="rId3" cstate="print"/>
          <a:stretch>
            <a:fillRect/>
          </a:stretch>
        </p:blipFill>
        <p:spPr>
          <a:xfrm>
            <a:off x="4572000" y="1772816"/>
            <a:ext cx="4176464" cy="417646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vivlio7.jpg"/>
          <p:cNvPicPr>
            <a:picLocks noChangeAspect="1"/>
          </p:cNvPicPr>
          <p:nvPr/>
        </p:nvPicPr>
        <p:blipFill>
          <a:blip r:embed="rId2" cstate="print">
            <a:lum bright="-14000" contrast="-26000"/>
          </a:blip>
          <a:stretch>
            <a:fillRect/>
          </a:stretch>
        </p:blipFill>
        <p:spPr>
          <a:xfrm>
            <a:off x="0" y="0"/>
            <a:ext cx="9144000" cy="6858000"/>
          </a:xfrm>
          <a:prstGeom prst="rect">
            <a:avLst/>
          </a:prstGeom>
        </p:spPr>
      </p:pic>
      <p:sp>
        <p:nvSpPr>
          <p:cNvPr id="2" name="1 - Τίτλος"/>
          <p:cNvSpPr>
            <a:spLocks noGrp="1"/>
          </p:cNvSpPr>
          <p:nvPr>
            <p:ph type="title"/>
          </p:nvPr>
        </p:nvSpPr>
        <p:spPr/>
        <p:txBody>
          <a:bodyPr>
            <a:normAutofit/>
          </a:bodyPr>
          <a:lstStyle/>
          <a:p>
            <a:r>
              <a:rPr lang="el-GR" sz="3600" b="1" u="sng" dirty="0" smtClean="0">
                <a:latin typeface="Arial Black" pitchFamily="34" charset="0"/>
              </a:rPr>
              <a:t>Μεσαιωνικά    βιβλία</a:t>
            </a:r>
            <a:endParaRPr lang="el-GR" sz="3600" b="1" dirty="0">
              <a:latin typeface="Arial Black" pitchFamily="34" charset="0"/>
            </a:endParaRPr>
          </a:p>
        </p:txBody>
      </p:sp>
      <p:sp>
        <p:nvSpPr>
          <p:cNvPr id="3" name="2 - Θέση περιεχομένου"/>
          <p:cNvSpPr>
            <a:spLocks noGrp="1"/>
          </p:cNvSpPr>
          <p:nvPr>
            <p:ph idx="1"/>
          </p:nvPr>
        </p:nvSpPr>
        <p:spPr>
          <a:xfrm>
            <a:off x="457200" y="1412776"/>
            <a:ext cx="8229600" cy="5184576"/>
          </a:xfrm>
        </p:spPr>
        <p:txBody>
          <a:bodyPr>
            <a:normAutofit fontScale="70000" lnSpcReduction="20000"/>
          </a:bodyPr>
          <a:lstStyle/>
          <a:p>
            <a:pPr>
              <a:buNone/>
            </a:pPr>
            <a:r>
              <a:rPr lang="el-GR" dirty="0" smtClean="0"/>
              <a:t>     </a:t>
            </a:r>
            <a:r>
              <a:rPr lang="el-GR" dirty="0" smtClean="0">
                <a:latin typeface="Arial Black" pitchFamily="34" charset="0"/>
              </a:rPr>
              <a:t>Κατά τη μεσαιωνική εποχή (5</a:t>
            </a:r>
            <a:r>
              <a:rPr lang="el-GR" baseline="30000" dirty="0" smtClean="0">
                <a:latin typeface="Arial Black" pitchFamily="34" charset="0"/>
              </a:rPr>
              <a:t>ος</a:t>
            </a:r>
            <a:r>
              <a:rPr lang="el-GR" dirty="0" smtClean="0">
                <a:latin typeface="Arial Black" pitchFamily="34" charset="0"/>
              </a:rPr>
              <a:t> -15</a:t>
            </a:r>
            <a:r>
              <a:rPr lang="el-GR" baseline="30000" dirty="0" smtClean="0">
                <a:latin typeface="Arial Black" pitchFamily="34" charset="0"/>
              </a:rPr>
              <a:t>ος</a:t>
            </a:r>
            <a:r>
              <a:rPr lang="el-GR" dirty="0" smtClean="0">
                <a:latin typeface="Arial Black" pitchFamily="34" charset="0"/>
              </a:rPr>
              <a:t> αι. </a:t>
            </a:r>
            <a:r>
              <a:rPr lang="el-GR" dirty="0" err="1" smtClean="0">
                <a:latin typeface="Arial Black" pitchFamily="34" charset="0"/>
              </a:rPr>
              <a:t>μ.Χ</a:t>
            </a:r>
            <a:r>
              <a:rPr lang="el-GR" dirty="0" smtClean="0">
                <a:latin typeface="Arial Black" pitchFamily="34" charset="0"/>
              </a:rPr>
              <a:t> )στην Ευρώπη , τα βιβλία εξακολούθησαν να αναπαράγονται χειρόγραφα, κυρίως σε μοναστήρια. Τα κείμενα είχαν κυρίως θρησκευτικό </a:t>
            </a:r>
            <a:r>
              <a:rPr lang="el-GR" dirty="0" err="1" smtClean="0">
                <a:latin typeface="Arial Black" pitchFamily="34" charset="0"/>
              </a:rPr>
              <a:t>περιεχομένο</a:t>
            </a:r>
            <a:r>
              <a:rPr lang="el-GR" dirty="0" smtClean="0">
                <a:latin typeface="Arial Black" pitchFamily="34" charset="0"/>
              </a:rPr>
              <a:t> .Έγιναν και αντιγραφές κάποιων κλασσικών αρχαίων έργων ,που με αυτό τον τρόπο διασώθηκαν μέχρι της μέρες μας. </a:t>
            </a:r>
          </a:p>
          <a:p>
            <a:pPr>
              <a:buNone/>
            </a:pPr>
            <a:r>
              <a:rPr lang="el-GR" dirty="0" smtClean="0">
                <a:latin typeface="Arial Black" pitchFamily="34" charset="0"/>
              </a:rPr>
              <a:t>   Τα μεσαιωνικά χειρόγραφα βιβλία ,χαρακτηρίζονται από την εντυπωσιακή λεπτομέρεια των εικονογραφήσεων  και από την καλλιγραφική δεινότητα των αντιγραφέων , οι οποίοι είχαν εξελίξει την αντιγραφή και την εικονογράφηση με το χέρι των βιβλίων , σε πραγματική τέχνη. </a:t>
            </a:r>
          </a:p>
          <a:p>
            <a:pPr>
              <a:buNone/>
            </a:pPr>
            <a:r>
              <a:rPr lang="el-GR" dirty="0" smtClean="0">
                <a:latin typeface="Arial Black" pitchFamily="34" charset="0"/>
              </a:rPr>
              <a:t>    Τα βιβλία ήταν ελάχιστα και πανάκριβα. Βιβλιοθήκες είχαν μόνο κάποια μοναστήρια και άνθρωποι με υψηλά εισοδήμα</a:t>
            </a:r>
            <a:r>
              <a:rPr lang="el-GR" b="1" dirty="0" smtClean="0">
                <a:latin typeface="Arial Black" pitchFamily="34" charset="0"/>
              </a:rPr>
              <a:t>τα</a:t>
            </a:r>
            <a:r>
              <a:rPr lang="el-GR" dirty="0" smtClean="0">
                <a:latin typeface="Arial Black" pitchFamily="34" charset="0"/>
              </a:rPr>
              <a:t> </a:t>
            </a:r>
            <a:r>
              <a:rPr lang="el-GR" dirty="0" smtClean="0"/>
              <a:t>.</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800" b="1" dirty="0" smtClean="0">
                <a:latin typeface="Arial Black" pitchFamily="34" charset="0"/>
              </a:rPr>
              <a:t>6ος αι. -8οςαι. Πρώτα καλλιγραφημένα χειρόγραφα σε αρχαία κείμενα των μοναστηριών της Δύσης</a:t>
            </a:r>
            <a:endParaRPr lang="el-GR" sz="2800" b="1" dirty="0">
              <a:latin typeface="Arial Black" pitchFamily="34" charset="0"/>
            </a:endParaRPr>
          </a:p>
        </p:txBody>
      </p:sp>
      <p:sp>
        <p:nvSpPr>
          <p:cNvPr id="3" name="2 - Θέση κειμένου"/>
          <p:cNvSpPr>
            <a:spLocks noGrp="1"/>
          </p:cNvSpPr>
          <p:nvPr>
            <p:ph type="body" idx="1"/>
          </p:nvPr>
        </p:nvSpPr>
        <p:spPr>
          <a:xfrm>
            <a:off x="457200" y="-891480"/>
            <a:ext cx="4040188" cy="432048"/>
          </a:xfrm>
        </p:spPr>
        <p:txBody>
          <a:bodyPr>
            <a:normAutofit lnSpcReduction="10000"/>
          </a:bodyPr>
          <a:lstStyle/>
          <a:p>
            <a:endParaRPr lang="el-GR" dirty="0"/>
          </a:p>
        </p:txBody>
      </p:sp>
      <p:pic>
        <p:nvPicPr>
          <p:cNvPr id="7" name="6 - Θέση περιεχομένου" descr="τέλους του 5ου-άρχών του 6ου αιώνα ατό όποιο απεικονίζονται μάχες 'Ελλήνων μέ τους Τρώες.jpg"/>
          <p:cNvPicPr>
            <a:picLocks noGrp="1" noChangeAspect="1"/>
          </p:cNvPicPr>
          <p:nvPr>
            <p:ph sz="half" idx="2"/>
          </p:nvPr>
        </p:nvPicPr>
        <p:blipFill>
          <a:blip r:embed="rId2" cstate="print"/>
          <a:stretch>
            <a:fillRect/>
          </a:stretch>
        </p:blipFill>
        <p:spPr>
          <a:xfrm>
            <a:off x="323528" y="1988840"/>
            <a:ext cx="4026024" cy="3960440"/>
          </a:xfrm>
        </p:spPr>
      </p:pic>
      <p:sp>
        <p:nvSpPr>
          <p:cNvPr id="5" name="4 - Θέση κειμένου"/>
          <p:cNvSpPr>
            <a:spLocks noGrp="1"/>
          </p:cNvSpPr>
          <p:nvPr>
            <p:ph type="body" sz="quarter" idx="3"/>
          </p:nvPr>
        </p:nvSpPr>
        <p:spPr>
          <a:xfrm>
            <a:off x="4645025" y="-1035495"/>
            <a:ext cx="4041775" cy="432048"/>
          </a:xfrm>
        </p:spPr>
        <p:txBody>
          <a:bodyPr>
            <a:normAutofit lnSpcReduction="10000"/>
          </a:bodyPr>
          <a:lstStyle/>
          <a:p>
            <a:endParaRPr lang="el-GR" dirty="0"/>
          </a:p>
        </p:txBody>
      </p:sp>
      <p:pic>
        <p:nvPicPr>
          <p:cNvPr id="8" name="7 - Θέση περιεχομένου" descr="5.jpg"/>
          <p:cNvPicPr>
            <a:picLocks noGrp="1" noChangeAspect="1"/>
          </p:cNvPicPr>
          <p:nvPr>
            <p:ph sz="quarter" idx="4"/>
          </p:nvPr>
        </p:nvPicPr>
        <p:blipFill>
          <a:blip r:embed="rId3" cstate="print"/>
          <a:stretch>
            <a:fillRect/>
          </a:stretch>
        </p:blipFill>
        <p:spPr>
          <a:xfrm>
            <a:off x="4860032" y="1916832"/>
            <a:ext cx="3816424" cy="409803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675456"/>
            <a:ext cx="8229600" cy="72008"/>
          </a:xfrm>
        </p:spPr>
        <p:txBody>
          <a:bodyPr>
            <a:normAutofit fontScale="90000"/>
          </a:bodyPr>
          <a:lstStyle/>
          <a:p>
            <a:endParaRPr lang="el-GR" dirty="0"/>
          </a:p>
        </p:txBody>
      </p:sp>
      <p:pic>
        <p:nvPicPr>
          <p:cNvPr id="5" name="4 - Θέση περιεχομένου" descr="βυζαντινό χειρόγραφο.jpg"/>
          <p:cNvPicPr>
            <a:picLocks noGrp="1" noChangeAspect="1"/>
          </p:cNvPicPr>
          <p:nvPr>
            <p:ph sz="half" idx="1"/>
          </p:nvPr>
        </p:nvPicPr>
        <p:blipFill>
          <a:blip r:embed="rId2" cstate="print"/>
          <a:stretch>
            <a:fillRect/>
          </a:stretch>
        </p:blipFill>
        <p:spPr>
          <a:xfrm>
            <a:off x="251520" y="2492896"/>
            <a:ext cx="4129980" cy="4032448"/>
          </a:xfrm>
        </p:spPr>
      </p:pic>
      <p:pic>
        <p:nvPicPr>
          <p:cNvPr id="6" name="5 - Θέση περιεχομένου" descr="δευτερη.jpg"/>
          <p:cNvPicPr>
            <a:picLocks noGrp="1" noChangeAspect="1"/>
          </p:cNvPicPr>
          <p:nvPr>
            <p:ph sz="half" idx="2"/>
          </p:nvPr>
        </p:nvPicPr>
        <p:blipFill>
          <a:blip r:embed="rId3" cstate="print"/>
          <a:stretch>
            <a:fillRect/>
          </a:stretch>
        </p:blipFill>
        <p:spPr>
          <a:xfrm>
            <a:off x="4788024" y="2492896"/>
            <a:ext cx="4038600" cy="4032448"/>
          </a:xfrm>
        </p:spPr>
      </p:pic>
      <p:sp>
        <p:nvSpPr>
          <p:cNvPr id="8" name="7 - Ορθογώνιο"/>
          <p:cNvSpPr/>
          <p:nvPr/>
        </p:nvSpPr>
        <p:spPr>
          <a:xfrm>
            <a:off x="539552" y="260648"/>
            <a:ext cx="8424936" cy="1754326"/>
          </a:xfrm>
          <a:prstGeom prst="rect">
            <a:avLst/>
          </a:prstGeom>
        </p:spPr>
        <p:txBody>
          <a:bodyPr wrap="square">
            <a:spAutoFit/>
          </a:bodyPr>
          <a:lstStyle/>
          <a:p>
            <a:r>
              <a:rPr lang="el-GR" dirty="0" smtClean="0">
                <a:latin typeface="Arial Black" pitchFamily="34" charset="0"/>
              </a:rPr>
              <a:t>Θησαυρός της Ιεράς Μεγίστης Μονής </a:t>
            </a:r>
            <a:r>
              <a:rPr lang="el-GR" dirty="0" err="1" smtClean="0">
                <a:latin typeface="Arial Black" pitchFamily="34" charset="0"/>
              </a:rPr>
              <a:t>Βατοπαιδίου</a:t>
            </a:r>
            <a:r>
              <a:rPr lang="el-GR" dirty="0" smtClean="0">
                <a:latin typeface="Arial Black" pitchFamily="34" charset="0"/>
              </a:rPr>
              <a:t> το χειρόγραφο αυτό της Παλαιάς Διαθήκης ,περιλαμβάνει έναν τόμο με την Οκτάτευχο. Πρόκειται για ένα από τα πέντε μεσαιωνικά χειρόγραφα της </a:t>
            </a:r>
            <a:r>
              <a:rPr lang="el-GR" dirty="0" err="1" smtClean="0">
                <a:latin typeface="Arial Black" pitchFamily="34" charset="0"/>
              </a:rPr>
              <a:t>Οκτατεύχου</a:t>
            </a:r>
            <a:r>
              <a:rPr lang="el-GR" dirty="0" smtClean="0">
                <a:latin typeface="Arial Black" pitchFamily="34" charset="0"/>
              </a:rPr>
              <a:t> που σώζονται σήμερα. Οι 952 περγαμηνές καλλιγραφημένες σελίδες του και οι 160 μικρογραφίες του είναι δείγματα υψηλής τέχνης.</a:t>
            </a:r>
            <a:endParaRPr lang="el-GR" dirty="0">
              <a:latin typeface="Arial Black" pitchFamily="34"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TotalTime>
  <Words>1490</Words>
  <Application>Microsoft Office PowerPoint</Application>
  <PresentationFormat>Προβολή στην οθόνη (4:3)</PresentationFormat>
  <Paragraphs>145</Paragraphs>
  <Slides>34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1ο  ΓΥΜΝΑΣΙΟ ΛΑΡΙΣΑΣ ΠΟΛΙΤΙΣΤΙΚΟ ΠΡΟΓΡΑΜΜΑ 2014 -15</vt:lpstr>
      <vt:lpstr>ΟΝΟΜΑΤΑ ΜΑΘΗΤΩΝ-ΤΡΙΩΝ</vt:lpstr>
      <vt:lpstr>Η  ιστορία  του  βιβλίου</vt:lpstr>
      <vt:lpstr>Διαφάνεια 4</vt:lpstr>
      <vt:lpstr>ΤΑ  ΧΕΙΡΟΓΡΑΦΑ  ΤΗΣ ΝΕΚΡΑΣ  ΘΑΛΑΣΣΑΣ</vt:lpstr>
      <vt:lpstr>2ος αι. - Δημιουργία του codex (= δεμένο βιβλίο). Μέχρι τον 4ον αιώνα ο κώδικας δεν επισκιάζει το ειλητάριο (κύλινδρος από περγαμηνή ή πάπυρο). Η περγαμηνή από κατεργασμένο δέρμα ζώου, αντικαθιστά, ως πιο ανθεκτική, τον πάπυρο. </vt:lpstr>
      <vt:lpstr>Μεσαιωνικά    βιβλία</vt:lpstr>
      <vt:lpstr>6ος αι. -8οςαι. Πρώτα καλλιγραφημένα χειρόγραφα σε αρχαία κείμενα των μοναστηριών της Δύσης</vt:lpstr>
      <vt:lpstr>Διαφάνεια 9</vt:lpstr>
      <vt:lpstr>13ος αι. - Τα Γαλλικά εικονογραφημένα χειρόγραφα επιβάλλουν το Γοτθικό ύφος σε όλο το Δυτικό κόσμο. Ιδιαίτερο ενδιαφέρον για τις αρχιτεκτονικές φόρμες, τα έντονα χρώματα.</vt:lpstr>
      <vt:lpstr>15ος αι. - Η Ιταλική καλλιγραφία αναπτύσσεται με τη διάδοση των ουμανιστικών βιβλίων και με την υποστήριξη των ισχυρών οικογενειών των Σφόρτσα (στο Μιλάνο) και των Μεδίκων (στη Βενετία).</vt:lpstr>
      <vt:lpstr>16ος αι. - Διάδοση του έντυπου βιβλίου. Η παραγωγή χειρογράφων και η τέχνη της καλλιγραφίας παρακμάζουν.. Τα καλλιγραφήματα των βιβλίων παραχωρούν σταδιακά τη θέση τους στη ζωγραφική σε καβαλέτο.</vt:lpstr>
      <vt:lpstr>Σύγχρονη    εποχή</vt:lpstr>
      <vt:lpstr>Το παρόν και το μέλλον του βιβλίου</vt:lpstr>
      <vt:lpstr>Οι  έφηβοι  και  η  τεχνολογία</vt:lpstr>
      <vt:lpstr>ΟΙ  ΜΕΓΑΛΥΤΕΡΕΣ  ΚΑΙ  ΩΡΑΙΟΤΕΡΕΣ ΒΙΒΛΙΟΘΗΚΕΣ ΤΟΥ ΚΟΣΜΟΥ </vt:lpstr>
      <vt:lpstr>Η  Βιβλιοθήκη  του  Κογκρέσου</vt:lpstr>
      <vt:lpstr>Εθνική Βιβλιοθήκη της Κίνας</vt:lpstr>
      <vt:lpstr>Η  Βιβλιοθήκη  της  Ρωσικής  Ακαδημίας  Επιστημών:</vt:lpstr>
      <vt:lpstr>Η  Εθνική  Βιβλιοθήκη  του  Καναδά</vt:lpstr>
      <vt:lpstr>Η  Βιβλιοθήκη  του  Πανεπιστημίου  Χάρβαρντ</vt:lpstr>
      <vt:lpstr>Η  Δημόσια  Βιβλιοθήκη  της  Νέας  Υόρκης</vt:lpstr>
      <vt:lpstr>Η  μεγαλύτερη  μοναστηριακή  βιβλιοθήκη  του κόσμου  Βρίσκεται  στην  Αυστρία   </vt:lpstr>
      <vt:lpstr>ΜΕΓΑΛΕΣ   ΩΡΑΙΕΣ  ΚΑΙ  ΔΙΑΣΗΜΕΣ</vt:lpstr>
      <vt:lpstr>Διαφάνεια 25</vt:lpstr>
      <vt:lpstr>Διαφάνεια 26</vt:lpstr>
      <vt:lpstr>Βιβλιοθήκες στην Γερμανία</vt:lpstr>
      <vt:lpstr>Διαφάνεια 28</vt:lpstr>
      <vt:lpstr>Διαφάνεια 29</vt:lpstr>
      <vt:lpstr>Διαφάνεια 30</vt:lpstr>
      <vt:lpstr>ΤΑ ΨΗΛΑ ΒΟΥΝΑ ΖΑΧΑΡΙΑΣ ΠΑΠΑΝΤΩΝΙΟΥ</vt:lpstr>
      <vt:lpstr>ΠΕΡΙΛΙΨΗ ΤΟΥ ΒΙΒΛΙΟΥ</vt:lpstr>
      <vt:lpstr>ΚΩΣΤΑΣ ΑΚΡΙΒΟΣ</vt:lpstr>
      <vt:lpstr>ΠΕΡΙΛΙΨΗ ΤΟΥ ΒΙΒΛΙΟΥ</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10 ΜΕΓΑΛΥΤΕΡΕΣ ΒΙΒΛΙΟΘΗΚΕΣ ΤΟΥ ΚΟΣΜΟΥ </dc:title>
  <dc:creator>SALTIS</dc:creator>
  <cp:lastModifiedBy>SALTIS</cp:lastModifiedBy>
  <cp:revision>128</cp:revision>
  <dcterms:created xsi:type="dcterms:W3CDTF">2014-10-02T13:01:38Z</dcterms:created>
  <dcterms:modified xsi:type="dcterms:W3CDTF">2015-03-27T14:38:49Z</dcterms:modified>
</cp:coreProperties>
</file>