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8" r:id="rId9"/>
    <p:sldId id="267" r:id="rId10"/>
    <p:sldId id="271" r:id="rId11"/>
    <p:sldId id="262" r:id="rId12"/>
    <p:sldId id="270" r:id="rId13"/>
    <p:sldId id="263" r:id="rId14"/>
    <p:sldId id="272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EBC41AA-5797-4781-A42F-DDD5E74B0C1F}" type="datetimeFigureOut">
              <a:rPr lang="el-GR"/>
              <a:pPr/>
              <a:t>26/3/2015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93B4D51-8AC5-4E5B-8783-F8794A3344B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6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50C71-3CC2-412A-8430-8206DF29AEE5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7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8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897FE-C0B8-4752-8E68-6417B3BCD84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9B402-12B5-47DB-B876-E1C05590FC72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F9776-953A-45B7-A703-901DD1A8FDF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7EDA1-1BF6-446F-BE52-08DD2763BE42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79E88-6E5C-4251-991F-6A79B5D0D75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1ACF92-C80C-4B0C-AB53-5EF1BDF1C5E2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C4203-8425-4472-9F62-888B1233FAA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4 - Ορθογώνιο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09F356-3427-4E48-8BE8-41B4071A55EA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28A7-E7BD-4A70-9365-89AB74FE1F7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57C99-382C-44AC-903C-693B6D67AB8D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B3848-E40E-4DEF-90AE-F5EB2F8F3E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576F3-4273-4416-8874-17F094F2157E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C181-0735-4B1B-983D-076DD0D33FB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6EF0D-54CF-4C5F-802E-FE6A42520325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147C-7193-49EA-AF47-570730DE2B5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2 - Ορθογώνιο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77A97-F0D4-4A39-B705-801DD01ACEDE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879E-3818-4731-82E6-41DD4815560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5A9B8-34D9-43D0-9C8A-48DC0455D235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15134-C57D-4BC9-9A5D-60930B407CE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5 - Διάγραμμα ροής: Διεργασία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6 - Διάγραμμα ροής: Διεργασία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8EA1B-98FB-4BE6-BAF8-7A3D2805E229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050D9-0346-4756-9EB9-874069635C2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33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</a:defRPr>
            </a:lvl1pPr>
          </a:lstStyle>
          <a:p>
            <a:fld id="{109039B5-7117-41A9-AA87-BAED046B1D24}" type="datetime1">
              <a:rPr lang="el-GR" smtClean="0"/>
              <a:pPr/>
              <a:t>26/3/2015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</a:defRPr>
            </a:lvl1pPr>
          </a:lstStyle>
          <a:p>
            <a:r>
              <a:rPr lang="el-GR" smtClean="0"/>
              <a:t>Χιωτέρη Κατερίνα- 1ο Γυμνάσιο Κοζάνης (Βαλταδώρειο) </a:t>
            </a:r>
            <a:r>
              <a:rPr lang="en-US" smtClean="0"/>
              <a:t>katchiot.blogspot.gr</a:t>
            </a: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3A4BB410-144F-48E8-96BB-74111F383C6F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0" r:id="rId2"/>
    <p:sldLayoutId id="2147484056" r:id="rId3"/>
    <p:sldLayoutId id="2147484051" r:id="rId4"/>
    <p:sldLayoutId id="2147484057" r:id="rId5"/>
    <p:sldLayoutId id="2147484052" r:id="rId6"/>
    <p:sldLayoutId id="2147484058" r:id="rId7"/>
    <p:sldLayoutId id="2147484059" r:id="rId8"/>
    <p:sldLayoutId id="2147484060" r:id="rId9"/>
    <p:sldLayoutId id="2147484053" r:id="rId10"/>
    <p:sldLayoutId id="2147484054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A%CF%8E%CE%B4%CE%B9%CE%BA%CE%B1%CF%82_(%CF%80%CE%B1%CE%BB%CE%B1%CE%B9%CE%BF%CE%B3%CF%81.)" TargetMode="External"/><Relationship Id="rId2" Type="http://schemas.openxmlformats.org/officeDocument/2006/relationships/hyperlink" Target="http://el.wikipedia.org/wiki/%CE%9A%CF%8D%CE%BB%CE%B9%CE%BD%CE%B4%CF%81%CE%BF%CF%82_(%CF%80%CE%B1%CE%BB%CE%B1%CE%B9%CE%BF%CE%B3%CF%81%CE%B1%CF%86%CE%AF%CE%B1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l.wikipedia.org/wiki/%CE%92%CE%B9%CE%B2%CE%BB%CE%AF%CE%B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/index.php?title=%CE%9C%CE%BF%CE%BD%CE%B1%CF%83%CF%84%CE%AE%CF%81%CE%B9_%CE%A0%CE%BF%CE%BD%CF%84%CE%BB%CE%AC%CE%B6%CE%B9%CF%84%CF%83%CE%B5&amp;action=edit&amp;redlink=1" TargetMode="External"/><Relationship Id="rId2" Type="http://schemas.openxmlformats.org/officeDocument/2006/relationships/hyperlink" Target="http://el.wikipedia.org/wiki/13%CE%BF%CF%82_%CE%B1%CE%B9%CF%8E%CE%BD%CE%B1%CF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hyperlink" Target="http://el.wikipedia.org/wiki/%CE%92%CE%BF%CE%B7%CE%BC%CE%AF%CE%B1" TargetMode="External"/><Relationship Id="rId4" Type="http://schemas.openxmlformats.org/officeDocument/2006/relationships/hyperlink" Target="http://el.wikipedia.org/wiki/%CE%92%CE%B5%CE%BD%CE%B5%CE%B4%CE%B9%CE%BA%CF%84%CE%AF%CE%BD%CE%BF%CE%B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b="1" i="1" u="sng" dirty="0" smtClean="0">
                <a:latin typeface="Times New Roman" pitchFamily="18" charset="0"/>
                <a:cs typeface="Times New Roman" pitchFamily="18" charset="0"/>
              </a:rPr>
              <a:t>Η ΙΣΤΟΡΙΑ ΤΗΣ ΓΡΑΦΗΣ ΚΑΙ ΤΟΥ ΒΙΒΛΙΟΥ</a:t>
            </a:r>
            <a:br>
              <a:rPr lang="el-GR" sz="31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el-GR" sz="31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 descr="C:\Users\Basilis\Download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36912"/>
            <a:ext cx="2571750" cy="1781175"/>
          </a:xfrm>
          <a:prstGeom prst="rect">
            <a:avLst/>
          </a:prstGeom>
          <a:noFill/>
        </p:spPr>
      </p:pic>
      <p:pic>
        <p:nvPicPr>
          <p:cNvPr id="2051" name="Picture 3" descr="C:\Users\Basilis\Downloads\841-03062478em-Codex-Sinaiticus-Syriacus-dating-from-the-5th-century--Monastery-of-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556792"/>
            <a:ext cx="3073524" cy="2834754"/>
          </a:xfrm>
          <a:prstGeom prst="rect">
            <a:avLst/>
          </a:prstGeom>
          <a:noFill/>
        </p:spPr>
      </p:pic>
      <p:pic>
        <p:nvPicPr>
          <p:cNvPr id="2055" name="Picture 7" descr="C:\Users\Basilis\Downloads\9AD42C7CF7A51AD3BE43FC19C44417B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09120"/>
            <a:ext cx="349188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Κόρη με </a:t>
            </a:r>
            <a:r>
              <a:rPr lang="el-GR" dirty="0" err="1" smtClean="0"/>
              <a:t>κηρωμένη</a:t>
            </a:r>
            <a:r>
              <a:rPr lang="el-GR" dirty="0" smtClean="0"/>
              <a:t> πινακίδα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11266" name="Picture 2" descr="C:\Users\Basilis\Downloads\Herkulaneischer_Meister_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931" y="1447800"/>
            <a:ext cx="4853687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9218" name="Picture 2" descr="C:\Users\Basilis\Downloads\image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188640"/>
            <a:ext cx="4968553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err="1" smtClean="0"/>
              <a:t>π.Χ</a:t>
            </a:r>
            <a:r>
              <a:rPr lang="el-GR" dirty="0" smtClean="0"/>
              <a:t> αι. εμφάνιση της περγαμηνής ως υλικού γραφής από δέρμα μόσχου ή αίγας.</a:t>
            </a:r>
          </a:p>
          <a:p>
            <a:r>
              <a:rPr lang="el-GR" dirty="0" smtClean="0"/>
              <a:t>Ως τον 3</a:t>
            </a:r>
            <a:r>
              <a:rPr lang="el-GR" baseline="30000" dirty="0" smtClean="0"/>
              <a:t>ο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  έχουμε την οριστική επικράτηση της περγαμηνής</a:t>
            </a:r>
          </a:p>
          <a:p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286000" y="7513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Η περγαμηνή κόβεται σε φύλλα, τα οποία μπορούν να συγκολληθούν ή να </a:t>
            </a:r>
            <a:r>
              <a:rPr lang="el-GR" dirty="0" err="1" smtClean="0"/>
              <a:t>συρραφούν</a:t>
            </a:r>
            <a:r>
              <a:rPr lang="el-GR" dirty="0" smtClean="0"/>
              <a:t> με δύο τρόπους:</a:t>
            </a:r>
          </a:p>
          <a:p>
            <a:r>
              <a:rPr lang="el-GR" dirty="0" smtClean="0"/>
              <a:t>ως</a:t>
            </a:r>
            <a:r>
              <a:rPr lang="el-GR" dirty="0" smtClean="0">
                <a:solidFill>
                  <a:srgbClr val="FF0000"/>
                </a:solidFill>
              </a:rPr>
              <a:t> </a:t>
            </a:r>
            <a:r>
              <a:rPr lang="el-GR" dirty="0" smtClean="0">
                <a:solidFill>
                  <a:srgbClr val="FF0000"/>
                </a:solidFill>
                <a:hlinkClick r:id="rId2" tooltip="Κύλινδρος (παλαιογραφία)"/>
              </a:rPr>
              <a:t>κύλινδρος</a:t>
            </a:r>
            <a:r>
              <a:rPr lang="el-GR" dirty="0" smtClean="0">
                <a:solidFill>
                  <a:srgbClr val="FF0000"/>
                </a:solidFill>
              </a:rPr>
              <a:t> </a:t>
            </a:r>
            <a:r>
              <a:rPr lang="el-GR" dirty="0" smtClean="0"/>
              <a:t>, o οποίος είναι μια ομάδα φύλλων συρραμμένων κατά συνέχεια, ώστε να σχηματίσουν </a:t>
            </a:r>
            <a:r>
              <a:rPr lang="el-GR" dirty="0" smtClean="0"/>
              <a:t>ρ</a:t>
            </a:r>
            <a:r>
              <a:rPr lang="en-US" dirty="0" smtClean="0"/>
              <a:t>o</a:t>
            </a:r>
            <a:r>
              <a:rPr lang="el-GR" dirty="0" err="1" smtClean="0"/>
              <a:t>λ</a:t>
            </a:r>
            <a:r>
              <a:rPr lang="el-GR" dirty="0" err="1" smtClean="0"/>
              <a:t>ό</a:t>
            </a:r>
            <a:r>
              <a:rPr lang="el-GR" dirty="0" smtClean="0"/>
              <a:t> </a:t>
            </a:r>
            <a:r>
              <a:rPr lang="el-GR" dirty="0" smtClean="0"/>
              <a:t>(εν χρήσει </a:t>
            </a:r>
            <a:r>
              <a:rPr lang="el-GR" dirty="0" err="1" smtClean="0"/>
              <a:t>ώς</a:t>
            </a:r>
            <a:r>
              <a:rPr lang="el-GR" dirty="0" smtClean="0"/>
              <a:t> τον 4ο-5ο αιώνα </a:t>
            </a:r>
            <a:r>
              <a:rPr lang="el-GR" dirty="0" err="1" smtClean="0"/>
              <a:t>μ.Χ</a:t>
            </a:r>
            <a:r>
              <a:rPr lang="el-GR" dirty="0" smtClean="0"/>
              <a:t>.). </a:t>
            </a:r>
          </a:p>
          <a:p>
            <a:r>
              <a:rPr lang="el-GR" dirty="0" smtClean="0"/>
              <a:t>ως </a:t>
            </a:r>
            <a:r>
              <a:rPr lang="el-GR" dirty="0" smtClean="0">
                <a:hlinkClick r:id="rId3" tooltip="Κώδικας (παλαιογρ.)"/>
              </a:rPr>
              <a:t>κώδικας</a:t>
            </a:r>
            <a:r>
              <a:rPr lang="el-GR" dirty="0" smtClean="0"/>
              <a:t> (λατ. </a:t>
            </a:r>
            <a:r>
              <a:rPr lang="el-GR" i="1" dirty="0" err="1" smtClean="0"/>
              <a:t>codex</a:t>
            </a:r>
            <a:r>
              <a:rPr lang="el-GR" dirty="0" smtClean="0"/>
              <a:t>), ο οποίος είναι μια ομάδα φύλλων συρραμμένων με τη μορφή τετραδίου (στο έσω μέρος τους) και αποτελεί τον πρόγονο του </a:t>
            </a:r>
            <a:r>
              <a:rPr lang="el-GR" dirty="0" smtClean="0"/>
              <a:t>σύγχρονου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  <a:hlinkClick r:id="rId4" tooltip="Βιβλίο"/>
              </a:rPr>
              <a:t>βιβλίου</a:t>
            </a:r>
            <a:r>
              <a:rPr lang="el-GR" dirty="0" smtClean="0"/>
              <a:t>. Ο κώδικας, ως πιο εύχρηστος, επικρατεί μετά τον 4ο-5ο αιώνα. Σε αυτό συνέβαλε ασφαλώς η ανθεκτικότητα της περγαμηνής, η οποία μπορούσε να τυλιχτεί και να διπλωθεί, ενώ ο πάπυρος ήταν εξαιρετικά εύθρυπτος.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μεσαιωνικά χρόνια οι μοναχοί στα μοναστήρια παράγουν χειρόγραφα ,αντιγράφουν δηλαδή σε περγαμηνές θρησκευτικά βιβλία  με τη μορφή κωδίκων.</a:t>
            </a:r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724128" y="6381750"/>
            <a:ext cx="2895600" cy="47625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42" name="Picture 2" descr="C:\Users\Basilis\Downloads\300px-Codex_Vaticanus_B,_2Thess._3,11-18,_Hebr._1,1-2,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2743200" cy="2835275"/>
          </a:xfrm>
          <a:prstGeom prst="rect">
            <a:avLst/>
          </a:prstGeom>
          <a:noFill/>
        </p:spPr>
      </p:pic>
      <p:pic>
        <p:nvPicPr>
          <p:cNvPr id="10243" name="Picture 3" descr="C:\Users\Basilis\Downloads\841-03062478em-Codex-Sinaiticus-Syriacus-dating-from-the-5th-century--Monastery-of-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92696"/>
            <a:ext cx="4427984" cy="3797300"/>
          </a:xfrm>
          <a:prstGeom prst="rect">
            <a:avLst/>
          </a:prstGeom>
          <a:noFill/>
        </p:spPr>
      </p:pic>
      <p:pic>
        <p:nvPicPr>
          <p:cNvPr id="10244" name="Picture 4" descr="C:\Users\Basilis\Downloads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933056"/>
            <a:ext cx="1962150" cy="2333625"/>
          </a:xfrm>
          <a:prstGeom prst="rect">
            <a:avLst/>
          </a:prstGeom>
          <a:noFill/>
        </p:spPr>
      </p:pic>
      <p:pic>
        <p:nvPicPr>
          <p:cNvPr id="10245" name="Picture 5" descr="C:\Users\Basilis\Downloads\αρχείο λήψη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797152"/>
            <a:ext cx="3248025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286000" y="404664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 </a:t>
            </a:r>
            <a:r>
              <a:rPr lang="el-GR" b="1" dirty="0" smtClean="0"/>
              <a:t>Κώδικας Γίγας</a:t>
            </a:r>
            <a:r>
              <a:rPr lang="el-GR" dirty="0" smtClean="0"/>
              <a:t>  είναι το μεγαλύτερο χειρόγραφο της ιστορίας, γι' αυτό και ονομάστηκε </a:t>
            </a:r>
            <a:r>
              <a:rPr lang="el-GR" i="1" dirty="0" smtClean="0"/>
              <a:t>Γίγας</a:t>
            </a:r>
            <a:r>
              <a:rPr lang="el-GR" dirty="0" smtClean="0"/>
              <a:t>. Κατασκευάστηκε μάλλον </a:t>
            </a:r>
            <a:r>
              <a:rPr lang="el-GR" dirty="0" smtClean="0"/>
              <a:t>τον</a:t>
            </a:r>
            <a:r>
              <a:rPr lang="en-US" dirty="0" smtClean="0"/>
              <a:t> </a:t>
            </a:r>
            <a:r>
              <a:rPr lang="el-GR" dirty="0" smtClean="0">
                <a:hlinkClick r:id="rId2" tooltip="13ος αιώνας"/>
              </a:rPr>
              <a:t>13ο </a:t>
            </a:r>
            <a:r>
              <a:rPr lang="el-GR" dirty="0" smtClean="0">
                <a:hlinkClick r:id="rId2" tooltip="13ος αιώνας"/>
              </a:rPr>
              <a:t>αιώνα</a:t>
            </a:r>
            <a:r>
              <a:rPr lang="el-GR" dirty="0" smtClean="0"/>
              <a:t> στο </a:t>
            </a:r>
            <a:r>
              <a:rPr lang="el-GR" dirty="0" smtClean="0">
                <a:hlinkClick r:id="rId3" tooltip="Μοναστήρι Ποντλάζιτσε (δεν έχει γραφτεί ακόμα)"/>
              </a:rPr>
              <a:t>μοναστήρι </a:t>
            </a:r>
            <a:r>
              <a:rPr lang="el-GR" dirty="0" err="1" smtClean="0">
                <a:hlinkClick r:id="rId3" tooltip="Μοναστήρι Ποντλάζιτσε (δεν έχει γραφτεί ακόμα)"/>
              </a:rPr>
              <a:t>Πο</a:t>
            </a:r>
            <a:r>
              <a:rPr lang="el-GR" dirty="0" err="1" smtClean="0">
                <a:solidFill>
                  <a:srgbClr val="FF0000"/>
                </a:solidFill>
                <a:hlinkClick r:id="rId3" tooltip="Μοναστήρι Ποντλάζιτσε (δεν έχει γραφτεί ακόμα)"/>
              </a:rPr>
              <a:t>ντλάζιτσε</a:t>
            </a:r>
            <a:r>
              <a:rPr lang="el-GR" dirty="0" smtClean="0"/>
              <a:t> των </a:t>
            </a:r>
            <a:r>
              <a:rPr lang="el-GR" dirty="0" smtClean="0">
                <a:hlinkClick r:id="rId4" tooltip="Βενεδικτίνοι"/>
              </a:rPr>
              <a:t>Βενεδικτίνων</a:t>
            </a:r>
            <a:r>
              <a:rPr lang="el-GR" dirty="0" smtClean="0"/>
              <a:t> της </a:t>
            </a:r>
            <a:r>
              <a:rPr lang="el-GR" dirty="0" smtClean="0">
                <a:hlinkClick r:id="rId5" tooltip="Βοημία"/>
              </a:rPr>
              <a:t>Βοημίας</a:t>
            </a:r>
            <a:r>
              <a:rPr lang="el-GR" dirty="0" smtClean="0"/>
              <a:t> </a:t>
            </a:r>
            <a:endParaRPr lang="el-GR" dirty="0"/>
          </a:p>
        </p:txBody>
      </p:sp>
      <p:pic>
        <p:nvPicPr>
          <p:cNvPr id="12290" name="Picture 2" descr="C:\Users\Basilis\Downloads\codex-gigasla-extrana-historia-biblia-del-dia-L-8vVmmD-600x45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500" y="2276871"/>
            <a:ext cx="5715000" cy="381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αι. </a:t>
            </a:r>
            <a:r>
              <a:rPr lang="el-GR" sz="2800" dirty="0" err="1" smtClean="0"/>
              <a:t>μ.Χ</a:t>
            </a:r>
            <a:r>
              <a:rPr lang="el-GR" sz="2800" dirty="0" smtClean="0"/>
              <a:t> οι κινέζοι κατασκευάζουν χαρτί από ύφασμα .</a:t>
            </a:r>
          </a:p>
          <a:p>
            <a:r>
              <a:rPr lang="el-GR" sz="2800" dirty="0" smtClean="0"/>
              <a:t>1488 αρχίζει πλέον η βιοτεχνική παραγωγή χαρτιού στην Αγγλία.</a:t>
            </a:r>
          </a:p>
          <a:p>
            <a:r>
              <a:rPr lang="el-GR" sz="2800" dirty="0" smtClean="0"/>
              <a:t>Στα μισά του 15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αι. έχουμε την εφεύρεση της τυπογραφίας από τον Γουτεμβέργιο για πρώτη φορά με μεταλλικά κινητά στοιχεία . Ήδη από τον 11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 στην Κίνα επινοήθηκε η τυπογραφία όμως χρησιμοποιήθηκαν γράμματα από πηλό και κόλλα . </a:t>
            </a:r>
            <a:endParaRPr lang="el-GR" sz="2800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332656"/>
            <a:ext cx="7499350" cy="5915744"/>
          </a:xfrm>
        </p:spPr>
        <p:txBody>
          <a:bodyPr/>
          <a:lstStyle/>
          <a:p>
            <a:pPr>
              <a:buNone/>
            </a:pPr>
            <a:r>
              <a:rPr lang="el-GR" sz="2800" dirty="0" smtClean="0"/>
              <a:t>Το ταξίδι της γραφής αρχίζει 6.000 χρόνια πριν με τα </a:t>
            </a:r>
            <a:r>
              <a:rPr lang="el-GR" sz="2800" dirty="0" err="1" smtClean="0"/>
              <a:t>εικονογράμματα</a:t>
            </a:r>
            <a:r>
              <a:rPr lang="en-US" sz="2800" dirty="0" smtClean="0"/>
              <a:t> </a:t>
            </a:r>
            <a:r>
              <a:rPr lang="el-GR" sz="2800" dirty="0" smtClean="0"/>
              <a:t>και αργότερα τα ιδεογράμματα και εξυπηρετεί την ανάγκη κυρίως διατήρησης αρχείων αρχικά οικονομικού περιεχομένου.</a:t>
            </a:r>
            <a:endParaRPr lang="el-GR" sz="2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7" name="Picture 3" descr="C:\Users\Basilis\Downloads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C:\Users\Basilis\Downloads\Diskos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308549"/>
            <a:ext cx="3600401" cy="2288803"/>
          </a:xfrm>
          <a:prstGeom prst="rect">
            <a:avLst/>
          </a:prstGeom>
          <a:noFill/>
        </p:spPr>
      </p:pic>
      <p:pic>
        <p:nvPicPr>
          <p:cNvPr id="1029" name="Picture 5" descr="C:\Users\Basilis\Downloads\ideogr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132856"/>
            <a:ext cx="3048000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χιλιετία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US" dirty="0" smtClean="0"/>
              <a:t>:</a:t>
            </a:r>
            <a:r>
              <a:rPr lang="el-GR" dirty="0" smtClean="0"/>
              <a:t> επινόηση σφηνοειδούς γραφής από τους Σουμέριους στη Μεσοποταμία.</a:t>
            </a:r>
          </a:p>
          <a:p>
            <a:r>
              <a:rPr lang="el-GR" dirty="0" smtClean="0"/>
              <a:t> Σε νωπό πηλό πιέζουν τη γραφίδα (σφήνα).</a:t>
            </a:r>
          </a:p>
          <a:p>
            <a:r>
              <a:rPr lang="el-GR" sz="2000" dirty="0" smtClean="0"/>
              <a:t>Α</a:t>
            </a:r>
            <a:r>
              <a:rPr lang="el-GR" sz="2000" i="1" dirty="0" smtClean="0"/>
              <a:t>ποκρυπτογραφήθ</a:t>
            </a:r>
            <a:r>
              <a:rPr lang="el-GR" sz="2000" dirty="0" smtClean="0"/>
              <a:t>ηκε  το 1840.</a:t>
            </a:r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5" name="Picture 3" descr="C:\Users\Basilis\Downloads\Sumerian_26th_c_Ad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89040"/>
            <a:ext cx="2259013" cy="2341563"/>
          </a:xfrm>
          <a:prstGeom prst="rect">
            <a:avLst/>
          </a:prstGeom>
          <a:noFill/>
        </p:spPr>
      </p:pic>
      <p:pic>
        <p:nvPicPr>
          <p:cNvPr id="3076" name="Picture 4" descr="C:\Users\Basilis\Downloads\number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365104"/>
            <a:ext cx="396044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3.100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ιερογλυφική γραφή στην Αίγυπτο .</a:t>
            </a:r>
          </a:p>
          <a:p>
            <a:r>
              <a:rPr lang="el-GR" dirty="0" smtClean="0"/>
              <a:t>Γράφουν με πένα από καλάμι και μελάνη πάνω σε πάπυρο.</a:t>
            </a:r>
          </a:p>
          <a:p>
            <a:r>
              <a:rPr lang="el-GR" dirty="0" smtClean="0"/>
              <a:t>Φύλλα παπύρου ενώνονται το ένα δίπλα στο άλλο  και τυλίγονται σε κύλινδρο ,γεγονός που δυσκολεύει την γραφή και την ανάγνωση.</a:t>
            </a:r>
          </a:p>
          <a:p>
            <a:r>
              <a:rPr lang="el-GR" sz="1800" dirty="0" smtClean="0"/>
              <a:t>Το 1799 βρέθηκε στην Αίγυπτο η στήλη της Ροζέτας και τα ιερογλυφικά αποκρυπτογραφήθηκαν το 1822 από τον </a:t>
            </a:r>
            <a:r>
              <a:rPr lang="el-GR" sz="1800" dirty="0" err="1" smtClean="0"/>
              <a:t>Σαμπολιόν</a:t>
            </a:r>
            <a:r>
              <a:rPr lang="el-GR" sz="1800" dirty="0" smtClean="0"/>
              <a:t>. 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 descr="C:\Users\Basilis\Downloads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3600400" cy="3168352"/>
          </a:xfrm>
          <a:prstGeom prst="rect">
            <a:avLst/>
          </a:prstGeom>
          <a:noFill/>
        </p:spPr>
      </p:pic>
      <p:pic>
        <p:nvPicPr>
          <p:cNvPr id="4099" name="Picture 3" descr="C:\Users\Basilis\Downloads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80728"/>
            <a:ext cx="261937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03648" y="1484784"/>
            <a:ext cx="7499350" cy="4800600"/>
          </a:xfrm>
        </p:spPr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χιλιετία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εμφάνιση της Γραμμικής Α’ στην Κρήτη και στα μισά της </a:t>
            </a:r>
            <a:r>
              <a:rPr lang="el-GR" dirty="0" smtClean="0"/>
              <a:t>χιλιετίας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 smtClean="0"/>
              <a:t>εμφάνιση της Γραμμικής </a:t>
            </a:r>
            <a:r>
              <a:rPr lang="el-GR" dirty="0" err="1" smtClean="0"/>
              <a:t>Β΄στην</a:t>
            </a:r>
            <a:r>
              <a:rPr lang="el-GR" dirty="0" smtClean="0"/>
              <a:t> Κρήτη και στην ηπειρωτική Ελλάδα. </a:t>
            </a:r>
          </a:p>
          <a:p>
            <a:r>
              <a:rPr lang="el-GR" sz="1800" dirty="0" smtClean="0"/>
              <a:t>Οι γραφές αυτές είναι συλλαβικές και η Γραμμική Β΄ αποκρυπτογραφήθηκε.</a:t>
            </a:r>
            <a:endParaRPr lang="el-GR" sz="1800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147" name="Picture 3" descr="C:\Users\Basilis\Downloads\ideog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149080"/>
            <a:ext cx="3048000" cy="2257425"/>
          </a:xfrm>
          <a:prstGeom prst="rect">
            <a:avLst/>
          </a:prstGeom>
          <a:noFill/>
        </p:spPr>
      </p:pic>
      <p:pic>
        <p:nvPicPr>
          <p:cNvPr id="6148" name="Picture 4" descr="C:\Users\Basilis\Downloads\image1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77072"/>
            <a:ext cx="3733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αρχαιότερη αλφαβητική γραφή 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1400 </a:t>
            </a:r>
            <a:r>
              <a:rPr lang="el-GR" dirty="0" err="1" smtClean="0"/>
              <a:t>π.Χ</a:t>
            </a:r>
            <a:r>
              <a:rPr lang="el-GR" dirty="0" smtClean="0"/>
              <a:t> στην </a:t>
            </a:r>
            <a:r>
              <a:rPr lang="el-GR" dirty="0" smtClean="0"/>
              <a:t>Ουγκαρίτ </a:t>
            </a:r>
            <a:r>
              <a:rPr lang="el-GR" dirty="0" smtClean="0"/>
              <a:t>της </a:t>
            </a:r>
            <a:r>
              <a:rPr lang="el-GR" dirty="0" smtClean="0"/>
              <a:t>Συρίας ανακαλύπτεται </a:t>
            </a:r>
            <a:r>
              <a:rPr lang="el-GR" dirty="0" smtClean="0"/>
              <a:t>πινακίδα γραμμένη σε αλφαβητική γραφή ,1 γράμμα για κάθε σύμφωνο ή φωνήεν. </a:t>
            </a:r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171" name="Picture 3" descr="C:\Users\Basilis\Downloads\05-09-2011_clip_image0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645024"/>
            <a:ext cx="57150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03648" y="1447800"/>
            <a:ext cx="7530802" cy="5221560"/>
          </a:xfrm>
        </p:spPr>
        <p:txBody>
          <a:bodyPr/>
          <a:lstStyle/>
          <a:p>
            <a:r>
              <a:rPr lang="el-GR" dirty="0" smtClean="0"/>
              <a:t>1200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l-GR" dirty="0" err="1" smtClean="0">
                <a:latin typeface="Century Gothic"/>
              </a:rPr>
              <a:t>→</a:t>
            </a:r>
            <a:r>
              <a:rPr lang="el-GR" dirty="0" err="1" smtClean="0"/>
              <a:t>εμφάνιση</a:t>
            </a:r>
            <a:r>
              <a:rPr lang="el-GR" dirty="0" smtClean="0"/>
              <a:t> </a:t>
            </a:r>
            <a:r>
              <a:rPr lang="el-GR" dirty="0" smtClean="0"/>
              <a:t>του φοινικικού αλφάβητου</a:t>
            </a:r>
            <a:r>
              <a:rPr lang="el-GR" dirty="0" smtClean="0"/>
              <a:t>, που </a:t>
            </a:r>
            <a:r>
              <a:rPr lang="el-GR" dirty="0" smtClean="0"/>
              <a:t>αποτελείται από 22 γράμματα.</a:t>
            </a:r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8195" name="Picture 3" descr="C:\Users\Basilis\Downloads\640px-Phoenician_alphabe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506422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μισά του 8</a:t>
            </a:r>
            <a:r>
              <a:rPr lang="el-GR" baseline="30000" dirty="0" smtClean="0"/>
              <a:t>ου</a:t>
            </a:r>
            <a:r>
              <a:rPr lang="el-GR" dirty="0" smtClean="0"/>
              <a:t> αιώνα </a:t>
            </a:r>
            <a:r>
              <a:rPr lang="el-GR" dirty="0" smtClean="0"/>
              <a:t>δημιουργείται το ελληνικό αλφάβητο </a:t>
            </a:r>
            <a:r>
              <a:rPr lang="el-GR" dirty="0" smtClean="0"/>
              <a:t>από το </a:t>
            </a:r>
            <a:r>
              <a:rPr lang="el-GR" dirty="0" smtClean="0"/>
              <a:t>φοινικικό, που </a:t>
            </a:r>
            <a:r>
              <a:rPr lang="el-GR" dirty="0" smtClean="0"/>
              <a:t>περιλαμβάνει 24 γράμματα .</a:t>
            </a:r>
          </a:p>
          <a:p>
            <a:r>
              <a:rPr lang="el-GR" dirty="0" smtClean="0"/>
              <a:t>Οι Ρωμαίοι στη συνέχεια επινόησαν το λατινικό αλφάβητο. Έγραφαν με πένα και μελάνι σε ξύλινες πινακίδες ή σε πάπυρο . Ή έγραφαν με γραφίδα σε ξύλινες πινακίδες αλειμμένες με κερί. Τις πινακίδες τις ένωναν σαν καρτ ποστάλ.</a:t>
            </a:r>
          </a:p>
          <a:p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410</TotalTime>
  <Words>385</Words>
  <Application>Microsoft Office PowerPoint</Application>
  <PresentationFormat>Προβολή στην οθόνη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Ηλιοστάσιο</vt:lpstr>
      <vt:lpstr>    Η ΙΣΤΟΡΙΑ ΤΗΣ ΓΡΑΦΗΣ ΚΑΙ ΤΟΥ ΒΙΒΛΙΟΥ </vt:lpstr>
      <vt:lpstr>Διαφάνεια 2</vt:lpstr>
      <vt:lpstr>Διαφάνεια 3</vt:lpstr>
      <vt:lpstr>Διαφάνεια 4</vt:lpstr>
      <vt:lpstr>Διαφάνεια 5</vt:lpstr>
      <vt:lpstr>Διαφάνεια 6</vt:lpstr>
      <vt:lpstr>Η αρχαιότερη αλφαβητική γραφή  </vt:lpstr>
      <vt:lpstr>Διαφάνεια 8</vt:lpstr>
      <vt:lpstr>Διαφάνεια 9</vt:lpstr>
      <vt:lpstr>Κόρη με κηρωμένη πινακίδα 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ΜΥΚΗΝΑΪΚΟΣ ΚΟΣΜΟΣ (1600-1100)</dc:title>
  <dc:creator>user</dc:creator>
  <cp:lastModifiedBy>Basilis</cp:lastModifiedBy>
  <cp:revision>55</cp:revision>
  <dcterms:created xsi:type="dcterms:W3CDTF">2012-09-27T16:48:37Z</dcterms:created>
  <dcterms:modified xsi:type="dcterms:W3CDTF">2015-03-26T19:34:44Z</dcterms:modified>
</cp:coreProperties>
</file>